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81" r:id="rId5"/>
    <p:sldId id="275" r:id="rId6"/>
    <p:sldId id="270" r:id="rId7"/>
    <p:sldId id="292" r:id="rId8"/>
    <p:sldId id="295" r:id="rId9"/>
    <p:sldId id="296" r:id="rId10"/>
    <p:sldId id="297" r:id="rId11"/>
    <p:sldId id="293" r:id="rId12"/>
    <p:sldId id="298" r:id="rId13"/>
    <p:sldId id="299" r:id="rId14"/>
    <p:sldId id="268" r:id="rId15"/>
    <p:sldId id="289" r:id="rId16"/>
    <p:sldId id="261" r:id="rId17"/>
    <p:sldId id="282" r:id="rId18"/>
    <p:sldId id="269" r:id="rId19"/>
    <p:sldId id="283" r:id="rId20"/>
    <p:sldId id="291" r:id="rId21"/>
    <p:sldId id="284" r:id="rId22"/>
    <p:sldId id="288" r:id="rId23"/>
    <p:sldId id="290" r:id="rId24"/>
    <p:sldId id="267" r:id="rId25"/>
    <p:sldId id="259" r:id="rId26"/>
    <p:sldId id="276" r:id="rId27"/>
    <p:sldId id="277" r:id="rId28"/>
    <p:sldId id="294" r:id="rId29"/>
    <p:sldId id="265" r:id="rId30"/>
    <p:sldId id="264" r:id="rId31"/>
    <p:sldId id="273" r:id="rId32"/>
    <p:sldId id="274" r:id="rId33"/>
    <p:sldId id="272" r:id="rId34"/>
    <p:sldId id="271" r:id="rId35"/>
    <p:sldId id="287" r:id="rId36"/>
    <p:sldId id="2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08" d="100"/>
          <a:sy n="108" d="100"/>
        </p:scale>
        <p:origin x="6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C7D4DB-A6EF-4A8C-BC2A-B766D58F73F4}"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64505A12-0AEA-486F-93F1-582DFE1AAF50}">
      <dgm:prSet/>
      <dgm:spPr/>
      <dgm:t>
        <a:bodyPr/>
        <a:lstStyle/>
        <a:p>
          <a:pPr>
            <a:lnSpc>
              <a:spcPct val="100000"/>
            </a:lnSpc>
          </a:pPr>
          <a:r>
            <a:rPr lang="en-AU" b="1" dirty="0"/>
            <a:t>Introduction and About</a:t>
          </a:r>
          <a:endParaRPr lang="en-US" dirty="0"/>
        </a:p>
      </dgm:t>
    </dgm:pt>
    <dgm:pt modelId="{E97C792D-59E7-4ED7-95A8-8E9CB549FB4A}" type="parTrans" cxnId="{8BC95FC4-A69E-4A1C-BAF6-9287FD6183A6}">
      <dgm:prSet/>
      <dgm:spPr/>
      <dgm:t>
        <a:bodyPr/>
        <a:lstStyle/>
        <a:p>
          <a:endParaRPr lang="en-US"/>
        </a:p>
      </dgm:t>
    </dgm:pt>
    <dgm:pt modelId="{5CBEAE0B-8000-41D2-9379-1A5406328748}" type="sibTrans" cxnId="{8BC95FC4-A69E-4A1C-BAF6-9287FD6183A6}">
      <dgm:prSet/>
      <dgm:spPr/>
      <dgm:t>
        <a:bodyPr/>
        <a:lstStyle/>
        <a:p>
          <a:pPr>
            <a:lnSpc>
              <a:spcPct val="100000"/>
            </a:lnSpc>
          </a:pPr>
          <a:endParaRPr lang="en-US"/>
        </a:p>
      </dgm:t>
    </dgm:pt>
    <dgm:pt modelId="{1798B033-52B8-4AB8-8C5C-1557D4523986}">
      <dgm:prSet/>
      <dgm:spPr/>
      <dgm:t>
        <a:bodyPr/>
        <a:lstStyle/>
        <a:p>
          <a:pPr>
            <a:lnSpc>
              <a:spcPct val="100000"/>
            </a:lnSpc>
          </a:pPr>
          <a:r>
            <a:rPr lang="en-AU" b="1"/>
            <a:t>Academic Portfolio</a:t>
          </a:r>
          <a:endParaRPr lang="en-US"/>
        </a:p>
      </dgm:t>
    </dgm:pt>
    <dgm:pt modelId="{6A215B8F-D006-4624-9FF0-80E570EF9D9C}" type="parTrans" cxnId="{1DE7C1A1-DEA9-47E1-AD71-854AFC65EECB}">
      <dgm:prSet/>
      <dgm:spPr/>
      <dgm:t>
        <a:bodyPr/>
        <a:lstStyle/>
        <a:p>
          <a:endParaRPr lang="en-US"/>
        </a:p>
      </dgm:t>
    </dgm:pt>
    <dgm:pt modelId="{7D375476-E903-4412-A63E-7B65C9F45AB8}" type="sibTrans" cxnId="{1DE7C1A1-DEA9-47E1-AD71-854AFC65EECB}">
      <dgm:prSet/>
      <dgm:spPr/>
      <dgm:t>
        <a:bodyPr/>
        <a:lstStyle/>
        <a:p>
          <a:pPr>
            <a:lnSpc>
              <a:spcPct val="100000"/>
            </a:lnSpc>
          </a:pPr>
          <a:endParaRPr lang="en-US"/>
        </a:p>
      </dgm:t>
    </dgm:pt>
    <dgm:pt modelId="{2E6F4703-5925-444D-839B-B316BEBE295A}">
      <dgm:prSet/>
      <dgm:spPr/>
      <dgm:t>
        <a:bodyPr/>
        <a:lstStyle/>
        <a:p>
          <a:pPr>
            <a:lnSpc>
              <a:spcPct val="100000"/>
            </a:lnSpc>
          </a:pPr>
          <a:r>
            <a:rPr lang="en-AU" b="1"/>
            <a:t>Industry Experience</a:t>
          </a:r>
          <a:endParaRPr lang="en-US"/>
        </a:p>
      </dgm:t>
    </dgm:pt>
    <dgm:pt modelId="{DEC6719C-D285-4F7C-A4ED-9909FD6950CD}" type="parTrans" cxnId="{410019FE-ACBE-4555-9B24-74E889862D18}">
      <dgm:prSet/>
      <dgm:spPr/>
      <dgm:t>
        <a:bodyPr/>
        <a:lstStyle/>
        <a:p>
          <a:endParaRPr lang="en-US"/>
        </a:p>
      </dgm:t>
    </dgm:pt>
    <dgm:pt modelId="{4931A68D-C6F4-4644-8667-AFC7BCE1174D}" type="sibTrans" cxnId="{410019FE-ACBE-4555-9B24-74E889862D18}">
      <dgm:prSet/>
      <dgm:spPr/>
      <dgm:t>
        <a:bodyPr/>
        <a:lstStyle/>
        <a:p>
          <a:pPr>
            <a:lnSpc>
              <a:spcPct val="100000"/>
            </a:lnSpc>
          </a:pPr>
          <a:endParaRPr lang="en-US"/>
        </a:p>
      </dgm:t>
    </dgm:pt>
    <dgm:pt modelId="{9C28208D-574D-4667-9F3E-5AF3B2C831E4}">
      <dgm:prSet/>
      <dgm:spPr/>
      <dgm:t>
        <a:bodyPr/>
        <a:lstStyle/>
        <a:p>
          <a:pPr>
            <a:lnSpc>
              <a:spcPct val="100000"/>
            </a:lnSpc>
          </a:pPr>
          <a:r>
            <a:rPr lang="en-AU" b="1"/>
            <a:t>Skills and Proficiencies</a:t>
          </a:r>
          <a:endParaRPr lang="en-US"/>
        </a:p>
      </dgm:t>
    </dgm:pt>
    <dgm:pt modelId="{2F7AAC16-1572-42F5-9565-AB4207B55044}" type="parTrans" cxnId="{DC5D0244-6479-485A-A552-28AEC4F0DA74}">
      <dgm:prSet/>
      <dgm:spPr/>
      <dgm:t>
        <a:bodyPr/>
        <a:lstStyle/>
        <a:p>
          <a:endParaRPr lang="en-US"/>
        </a:p>
      </dgm:t>
    </dgm:pt>
    <dgm:pt modelId="{28607637-CA4A-4441-97EC-9D813A3635A3}" type="sibTrans" cxnId="{DC5D0244-6479-485A-A552-28AEC4F0DA74}">
      <dgm:prSet/>
      <dgm:spPr/>
      <dgm:t>
        <a:bodyPr/>
        <a:lstStyle/>
        <a:p>
          <a:pPr>
            <a:lnSpc>
              <a:spcPct val="100000"/>
            </a:lnSpc>
          </a:pPr>
          <a:endParaRPr lang="en-US"/>
        </a:p>
      </dgm:t>
    </dgm:pt>
    <dgm:pt modelId="{8A648D1F-0096-432C-8A41-C6C805F60257}">
      <dgm:prSet/>
      <dgm:spPr/>
      <dgm:t>
        <a:bodyPr/>
        <a:lstStyle/>
        <a:p>
          <a:pPr>
            <a:lnSpc>
              <a:spcPct val="100000"/>
            </a:lnSpc>
          </a:pPr>
          <a:r>
            <a:rPr lang="en-AU" b="1" dirty="0"/>
            <a:t>Credits and Attribution</a:t>
          </a:r>
          <a:endParaRPr lang="en-US" dirty="0"/>
        </a:p>
      </dgm:t>
    </dgm:pt>
    <dgm:pt modelId="{A0C4C8DC-1A1B-419B-BCC0-B4A0A063F696}" type="parTrans" cxnId="{5997DED3-1A0D-4637-98BC-598EF65B684F}">
      <dgm:prSet/>
      <dgm:spPr/>
      <dgm:t>
        <a:bodyPr/>
        <a:lstStyle/>
        <a:p>
          <a:endParaRPr lang="en-US"/>
        </a:p>
      </dgm:t>
    </dgm:pt>
    <dgm:pt modelId="{39A0066C-6D56-4DB7-8257-748550E96500}" type="sibTrans" cxnId="{5997DED3-1A0D-4637-98BC-598EF65B684F}">
      <dgm:prSet/>
      <dgm:spPr/>
      <dgm:t>
        <a:bodyPr/>
        <a:lstStyle/>
        <a:p>
          <a:pPr>
            <a:lnSpc>
              <a:spcPct val="100000"/>
            </a:lnSpc>
          </a:pPr>
          <a:endParaRPr lang="en-US"/>
        </a:p>
      </dgm:t>
    </dgm:pt>
    <dgm:pt modelId="{64EF574F-63D7-4A99-A643-04BCBB0B0A2F}">
      <dgm:prSet/>
      <dgm:spPr/>
      <dgm:t>
        <a:bodyPr/>
        <a:lstStyle/>
        <a:p>
          <a:pPr>
            <a:lnSpc>
              <a:spcPct val="100000"/>
            </a:lnSpc>
          </a:pPr>
          <a:r>
            <a:rPr lang="en-AU" b="1"/>
            <a:t>Contact and Compilation Information</a:t>
          </a:r>
          <a:endParaRPr lang="en-US"/>
        </a:p>
      </dgm:t>
    </dgm:pt>
    <dgm:pt modelId="{BBFF7E65-C486-4DE4-9C62-A96BC51DF1F9}" type="parTrans" cxnId="{B4D7984F-8B13-4F86-8B59-0C87E8F2E9A4}">
      <dgm:prSet/>
      <dgm:spPr/>
      <dgm:t>
        <a:bodyPr/>
        <a:lstStyle/>
        <a:p>
          <a:endParaRPr lang="en-US"/>
        </a:p>
      </dgm:t>
    </dgm:pt>
    <dgm:pt modelId="{39082CE0-0DCB-4B62-9804-A454C5ABAC97}" type="sibTrans" cxnId="{B4D7984F-8B13-4F86-8B59-0C87E8F2E9A4}">
      <dgm:prSet/>
      <dgm:spPr/>
      <dgm:t>
        <a:bodyPr/>
        <a:lstStyle/>
        <a:p>
          <a:endParaRPr lang="en-US"/>
        </a:p>
      </dgm:t>
    </dgm:pt>
    <dgm:pt modelId="{8501C25E-F9C7-4A98-8F70-E27B35173EBD}" type="pres">
      <dgm:prSet presAssocID="{1EC7D4DB-A6EF-4A8C-BC2A-B766D58F73F4}" presName="root" presStyleCnt="0">
        <dgm:presLayoutVars>
          <dgm:dir/>
          <dgm:resizeHandles val="exact"/>
        </dgm:presLayoutVars>
      </dgm:prSet>
      <dgm:spPr/>
    </dgm:pt>
    <dgm:pt modelId="{B491DDF3-3AD2-426D-B586-DF199618E730}" type="pres">
      <dgm:prSet presAssocID="{64505A12-0AEA-486F-93F1-582DFE1AAF50}" presName="compNode" presStyleCnt="0"/>
      <dgm:spPr/>
    </dgm:pt>
    <dgm:pt modelId="{7E12E7C4-FB21-4D51-9C57-9D50900CD26D}" type="pres">
      <dgm:prSet presAssocID="{64505A12-0AEA-486F-93F1-582DFE1AAF50}" presName="bgRect" presStyleLbl="bgShp" presStyleIdx="0" presStyleCnt="6"/>
      <dgm:spPr/>
    </dgm:pt>
    <dgm:pt modelId="{662193E7-B57F-49A2-811A-4AE404CDE047}" type="pres">
      <dgm:prSet presAssocID="{64505A12-0AEA-486F-93F1-582DFE1AAF5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B7EC35AC-FF7B-4944-AE2E-F4BFAAC76C6E}" type="pres">
      <dgm:prSet presAssocID="{64505A12-0AEA-486F-93F1-582DFE1AAF50}" presName="spaceRect" presStyleCnt="0"/>
      <dgm:spPr/>
    </dgm:pt>
    <dgm:pt modelId="{2C0CA922-52EF-4A50-8595-89D4740B0CDA}" type="pres">
      <dgm:prSet presAssocID="{64505A12-0AEA-486F-93F1-582DFE1AAF50}" presName="parTx" presStyleLbl="revTx" presStyleIdx="0" presStyleCnt="6">
        <dgm:presLayoutVars>
          <dgm:chMax val="0"/>
          <dgm:chPref val="0"/>
        </dgm:presLayoutVars>
      </dgm:prSet>
      <dgm:spPr/>
    </dgm:pt>
    <dgm:pt modelId="{547EC6DC-81C9-4AA0-A680-63E2C12B8225}" type="pres">
      <dgm:prSet presAssocID="{5CBEAE0B-8000-41D2-9379-1A5406328748}" presName="sibTrans" presStyleCnt="0"/>
      <dgm:spPr/>
    </dgm:pt>
    <dgm:pt modelId="{6A2C1817-2953-47DA-B13C-BCC981E8E506}" type="pres">
      <dgm:prSet presAssocID="{1798B033-52B8-4AB8-8C5C-1557D4523986}" presName="compNode" presStyleCnt="0"/>
      <dgm:spPr/>
    </dgm:pt>
    <dgm:pt modelId="{3A78AA55-930A-4512-AB43-D53254EA8A55}" type="pres">
      <dgm:prSet presAssocID="{1798B033-52B8-4AB8-8C5C-1557D4523986}" presName="bgRect" presStyleLbl="bgShp" presStyleIdx="1" presStyleCnt="6"/>
      <dgm:spPr/>
    </dgm:pt>
    <dgm:pt modelId="{DE77F5F8-597D-473C-ADF7-23F515533387}" type="pres">
      <dgm:prSet presAssocID="{1798B033-52B8-4AB8-8C5C-1557D452398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Book"/>
        </a:ext>
      </dgm:extLst>
    </dgm:pt>
    <dgm:pt modelId="{EF3C3329-0226-4BDE-9B45-36DF6652E689}" type="pres">
      <dgm:prSet presAssocID="{1798B033-52B8-4AB8-8C5C-1557D4523986}" presName="spaceRect" presStyleCnt="0"/>
      <dgm:spPr/>
    </dgm:pt>
    <dgm:pt modelId="{109035CF-691C-468B-AF04-B02B67EDAD6F}" type="pres">
      <dgm:prSet presAssocID="{1798B033-52B8-4AB8-8C5C-1557D4523986}" presName="parTx" presStyleLbl="revTx" presStyleIdx="1" presStyleCnt="6">
        <dgm:presLayoutVars>
          <dgm:chMax val="0"/>
          <dgm:chPref val="0"/>
        </dgm:presLayoutVars>
      </dgm:prSet>
      <dgm:spPr/>
    </dgm:pt>
    <dgm:pt modelId="{B280E897-0773-4A76-8A62-58584C678D07}" type="pres">
      <dgm:prSet presAssocID="{7D375476-E903-4412-A63E-7B65C9F45AB8}" presName="sibTrans" presStyleCnt="0"/>
      <dgm:spPr/>
    </dgm:pt>
    <dgm:pt modelId="{1EEEA5E8-BDF3-43D2-931C-482AAFC847D3}" type="pres">
      <dgm:prSet presAssocID="{2E6F4703-5925-444D-839B-B316BEBE295A}" presName="compNode" presStyleCnt="0"/>
      <dgm:spPr/>
    </dgm:pt>
    <dgm:pt modelId="{353CC1DB-DC6C-40B9-820D-2B57F711359F}" type="pres">
      <dgm:prSet presAssocID="{2E6F4703-5925-444D-839B-B316BEBE295A}" presName="bgRect" presStyleLbl="bgShp" presStyleIdx="2" presStyleCnt="6"/>
      <dgm:spPr/>
    </dgm:pt>
    <dgm:pt modelId="{1D5887D2-F486-4339-9331-1A90AB6F4325}" type="pres">
      <dgm:prSet presAssocID="{2E6F4703-5925-444D-839B-B316BEBE295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87DF0127-6E96-47E6-A8B0-2F3BD3F04CC4}" type="pres">
      <dgm:prSet presAssocID="{2E6F4703-5925-444D-839B-B316BEBE295A}" presName="spaceRect" presStyleCnt="0"/>
      <dgm:spPr/>
    </dgm:pt>
    <dgm:pt modelId="{0FD859DB-449A-40EE-883E-525037774F1C}" type="pres">
      <dgm:prSet presAssocID="{2E6F4703-5925-444D-839B-B316BEBE295A}" presName="parTx" presStyleLbl="revTx" presStyleIdx="2" presStyleCnt="6">
        <dgm:presLayoutVars>
          <dgm:chMax val="0"/>
          <dgm:chPref val="0"/>
        </dgm:presLayoutVars>
      </dgm:prSet>
      <dgm:spPr/>
    </dgm:pt>
    <dgm:pt modelId="{C84C9749-A2BE-4E3D-85E8-85C9F4531BC9}" type="pres">
      <dgm:prSet presAssocID="{4931A68D-C6F4-4644-8667-AFC7BCE1174D}" presName="sibTrans" presStyleCnt="0"/>
      <dgm:spPr/>
    </dgm:pt>
    <dgm:pt modelId="{668861C1-D9A8-4527-9FB3-96F8F4DBF71B}" type="pres">
      <dgm:prSet presAssocID="{9C28208D-574D-4667-9F3E-5AF3B2C831E4}" presName="compNode" presStyleCnt="0"/>
      <dgm:spPr/>
    </dgm:pt>
    <dgm:pt modelId="{F1480F83-D1AA-443D-86F9-5DE31D99BF82}" type="pres">
      <dgm:prSet presAssocID="{9C28208D-574D-4667-9F3E-5AF3B2C831E4}" presName="bgRect" presStyleLbl="bgShp" presStyleIdx="3" presStyleCnt="6"/>
      <dgm:spPr/>
    </dgm:pt>
    <dgm:pt modelId="{ACC76510-BF5A-4442-96AF-FD1965A5D246}" type="pres">
      <dgm:prSet presAssocID="{9C28208D-574D-4667-9F3E-5AF3B2C831E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778B559D-1AD6-455F-A28D-64C47FE91532}" type="pres">
      <dgm:prSet presAssocID="{9C28208D-574D-4667-9F3E-5AF3B2C831E4}" presName="spaceRect" presStyleCnt="0"/>
      <dgm:spPr/>
    </dgm:pt>
    <dgm:pt modelId="{2C4808F5-E8CA-48CD-9347-97D734DDBBAC}" type="pres">
      <dgm:prSet presAssocID="{9C28208D-574D-4667-9F3E-5AF3B2C831E4}" presName="parTx" presStyleLbl="revTx" presStyleIdx="3" presStyleCnt="6">
        <dgm:presLayoutVars>
          <dgm:chMax val="0"/>
          <dgm:chPref val="0"/>
        </dgm:presLayoutVars>
      </dgm:prSet>
      <dgm:spPr/>
    </dgm:pt>
    <dgm:pt modelId="{CAC45F19-877E-4C84-962B-417841668E31}" type="pres">
      <dgm:prSet presAssocID="{28607637-CA4A-4441-97EC-9D813A3635A3}" presName="sibTrans" presStyleCnt="0"/>
      <dgm:spPr/>
    </dgm:pt>
    <dgm:pt modelId="{DADF49A8-4E74-4A6E-89B8-7AE4ABABDC1B}" type="pres">
      <dgm:prSet presAssocID="{8A648D1F-0096-432C-8A41-C6C805F60257}" presName="compNode" presStyleCnt="0"/>
      <dgm:spPr/>
    </dgm:pt>
    <dgm:pt modelId="{FADA20A1-534A-4F4D-B779-24D3F7F424FB}" type="pres">
      <dgm:prSet presAssocID="{8A648D1F-0096-432C-8A41-C6C805F60257}" presName="bgRect" presStyleLbl="bgShp" presStyleIdx="4" presStyleCnt="6"/>
      <dgm:spPr/>
    </dgm:pt>
    <dgm:pt modelId="{02CE3900-E536-4A76-B96C-CE6D85DAA1BA}" type="pres">
      <dgm:prSet presAssocID="{8A648D1F-0096-432C-8A41-C6C805F6025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ey"/>
        </a:ext>
      </dgm:extLst>
    </dgm:pt>
    <dgm:pt modelId="{AEE8588F-F01F-4DD8-80A3-CF70A35E7403}" type="pres">
      <dgm:prSet presAssocID="{8A648D1F-0096-432C-8A41-C6C805F60257}" presName="spaceRect" presStyleCnt="0"/>
      <dgm:spPr/>
    </dgm:pt>
    <dgm:pt modelId="{5304007C-4B83-4A29-B41D-B9F9E177E97E}" type="pres">
      <dgm:prSet presAssocID="{8A648D1F-0096-432C-8A41-C6C805F60257}" presName="parTx" presStyleLbl="revTx" presStyleIdx="4" presStyleCnt="6">
        <dgm:presLayoutVars>
          <dgm:chMax val="0"/>
          <dgm:chPref val="0"/>
        </dgm:presLayoutVars>
      </dgm:prSet>
      <dgm:spPr/>
    </dgm:pt>
    <dgm:pt modelId="{39A728DC-13C3-4CEA-B115-E59210442C74}" type="pres">
      <dgm:prSet presAssocID="{39A0066C-6D56-4DB7-8257-748550E96500}" presName="sibTrans" presStyleCnt="0"/>
      <dgm:spPr/>
    </dgm:pt>
    <dgm:pt modelId="{2088D0C4-11DC-476C-A74F-43C591F39AD6}" type="pres">
      <dgm:prSet presAssocID="{64EF574F-63D7-4A99-A643-04BCBB0B0A2F}" presName="compNode" presStyleCnt="0"/>
      <dgm:spPr/>
    </dgm:pt>
    <dgm:pt modelId="{D8C5CB50-91DE-4BE1-B257-623ED68F590C}" type="pres">
      <dgm:prSet presAssocID="{64EF574F-63D7-4A99-A643-04BCBB0B0A2F}" presName="bgRect" presStyleLbl="bgShp" presStyleIdx="5" presStyleCnt="6"/>
      <dgm:spPr/>
    </dgm:pt>
    <dgm:pt modelId="{DAE2F2B0-A54B-4F6C-92B7-4DA730A3476F}" type="pres">
      <dgm:prSet presAssocID="{64EF574F-63D7-4A99-A643-04BCBB0B0A2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mail"/>
        </a:ext>
      </dgm:extLst>
    </dgm:pt>
    <dgm:pt modelId="{ABED6E1C-A4EF-46CD-9A80-4303F53B9015}" type="pres">
      <dgm:prSet presAssocID="{64EF574F-63D7-4A99-A643-04BCBB0B0A2F}" presName="spaceRect" presStyleCnt="0"/>
      <dgm:spPr/>
    </dgm:pt>
    <dgm:pt modelId="{9C5C4BEC-DF67-4A9A-A4A8-F314FFB7ADE6}" type="pres">
      <dgm:prSet presAssocID="{64EF574F-63D7-4A99-A643-04BCBB0B0A2F}" presName="parTx" presStyleLbl="revTx" presStyleIdx="5" presStyleCnt="6">
        <dgm:presLayoutVars>
          <dgm:chMax val="0"/>
          <dgm:chPref val="0"/>
        </dgm:presLayoutVars>
      </dgm:prSet>
      <dgm:spPr/>
    </dgm:pt>
  </dgm:ptLst>
  <dgm:cxnLst>
    <dgm:cxn modelId="{95EA8907-2AEE-430E-8C77-526845C094EA}" type="presOf" srcId="{1EC7D4DB-A6EF-4A8C-BC2A-B766D58F73F4}" destId="{8501C25E-F9C7-4A98-8F70-E27B35173EBD}" srcOrd="0" destOrd="0" presId="urn:microsoft.com/office/officeart/2018/2/layout/IconVerticalSolidList"/>
    <dgm:cxn modelId="{D6D83910-4035-4802-B6A1-787F8268E6FF}" type="presOf" srcId="{64505A12-0AEA-486F-93F1-582DFE1AAF50}" destId="{2C0CA922-52EF-4A50-8595-89D4740B0CDA}" srcOrd="0" destOrd="0" presId="urn:microsoft.com/office/officeart/2018/2/layout/IconVerticalSolidList"/>
    <dgm:cxn modelId="{79860828-A962-452A-8E4B-F40B47154748}" type="presOf" srcId="{2E6F4703-5925-444D-839B-B316BEBE295A}" destId="{0FD859DB-449A-40EE-883E-525037774F1C}" srcOrd="0" destOrd="0" presId="urn:microsoft.com/office/officeart/2018/2/layout/IconVerticalSolidList"/>
    <dgm:cxn modelId="{DC5D0244-6479-485A-A552-28AEC4F0DA74}" srcId="{1EC7D4DB-A6EF-4A8C-BC2A-B766D58F73F4}" destId="{9C28208D-574D-4667-9F3E-5AF3B2C831E4}" srcOrd="3" destOrd="0" parTransId="{2F7AAC16-1572-42F5-9565-AB4207B55044}" sibTransId="{28607637-CA4A-4441-97EC-9D813A3635A3}"/>
    <dgm:cxn modelId="{B4D7984F-8B13-4F86-8B59-0C87E8F2E9A4}" srcId="{1EC7D4DB-A6EF-4A8C-BC2A-B766D58F73F4}" destId="{64EF574F-63D7-4A99-A643-04BCBB0B0A2F}" srcOrd="5" destOrd="0" parTransId="{BBFF7E65-C486-4DE4-9C62-A96BC51DF1F9}" sibTransId="{39082CE0-0DCB-4B62-9804-A454C5ABAC97}"/>
    <dgm:cxn modelId="{1DE7C1A1-DEA9-47E1-AD71-854AFC65EECB}" srcId="{1EC7D4DB-A6EF-4A8C-BC2A-B766D58F73F4}" destId="{1798B033-52B8-4AB8-8C5C-1557D4523986}" srcOrd="1" destOrd="0" parTransId="{6A215B8F-D006-4624-9FF0-80E570EF9D9C}" sibTransId="{7D375476-E903-4412-A63E-7B65C9F45AB8}"/>
    <dgm:cxn modelId="{533282A2-9936-4F46-8BD9-F5FCE6963B0D}" type="presOf" srcId="{64EF574F-63D7-4A99-A643-04BCBB0B0A2F}" destId="{9C5C4BEC-DF67-4A9A-A4A8-F314FFB7ADE6}" srcOrd="0" destOrd="0" presId="urn:microsoft.com/office/officeart/2018/2/layout/IconVerticalSolidList"/>
    <dgm:cxn modelId="{66093EAE-96AE-435C-ADDC-C1C0AD6EDDEC}" type="presOf" srcId="{9C28208D-574D-4667-9F3E-5AF3B2C831E4}" destId="{2C4808F5-E8CA-48CD-9347-97D734DDBBAC}" srcOrd="0" destOrd="0" presId="urn:microsoft.com/office/officeart/2018/2/layout/IconVerticalSolidList"/>
    <dgm:cxn modelId="{8BC95FC4-A69E-4A1C-BAF6-9287FD6183A6}" srcId="{1EC7D4DB-A6EF-4A8C-BC2A-B766D58F73F4}" destId="{64505A12-0AEA-486F-93F1-582DFE1AAF50}" srcOrd="0" destOrd="0" parTransId="{E97C792D-59E7-4ED7-95A8-8E9CB549FB4A}" sibTransId="{5CBEAE0B-8000-41D2-9379-1A5406328748}"/>
    <dgm:cxn modelId="{5997DED3-1A0D-4637-98BC-598EF65B684F}" srcId="{1EC7D4DB-A6EF-4A8C-BC2A-B766D58F73F4}" destId="{8A648D1F-0096-432C-8A41-C6C805F60257}" srcOrd="4" destOrd="0" parTransId="{A0C4C8DC-1A1B-419B-BCC0-B4A0A063F696}" sibTransId="{39A0066C-6D56-4DB7-8257-748550E96500}"/>
    <dgm:cxn modelId="{EDD7F4DD-B452-4A3E-BD10-AD6CE56D3A77}" type="presOf" srcId="{8A648D1F-0096-432C-8A41-C6C805F60257}" destId="{5304007C-4B83-4A29-B41D-B9F9E177E97E}" srcOrd="0" destOrd="0" presId="urn:microsoft.com/office/officeart/2018/2/layout/IconVerticalSolidList"/>
    <dgm:cxn modelId="{69694AE8-44CC-4603-B048-0C533B06A3E7}" type="presOf" srcId="{1798B033-52B8-4AB8-8C5C-1557D4523986}" destId="{109035CF-691C-468B-AF04-B02B67EDAD6F}" srcOrd="0" destOrd="0" presId="urn:microsoft.com/office/officeart/2018/2/layout/IconVerticalSolidList"/>
    <dgm:cxn modelId="{410019FE-ACBE-4555-9B24-74E889862D18}" srcId="{1EC7D4DB-A6EF-4A8C-BC2A-B766D58F73F4}" destId="{2E6F4703-5925-444D-839B-B316BEBE295A}" srcOrd="2" destOrd="0" parTransId="{DEC6719C-D285-4F7C-A4ED-9909FD6950CD}" sibTransId="{4931A68D-C6F4-4644-8667-AFC7BCE1174D}"/>
    <dgm:cxn modelId="{A78BE695-1A7D-4AF3-AE4D-307019714C8E}" type="presParOf" srcId="{8501C25E-F9C7-4A98-8F70-E27B35173EBD}" destId="{B491DDF3-3AD2-426D-B586-DF199618E730}" srcOrd="0" destOrd="0" presId="urn:microsoft.com/office/officeart/2018/2/layout/IconVerticalSolidList"/>
    <dgm:cxn modelId="{CBB026C4-AB6F-4BA0-A983-BFF9D985DA23}" type="presParOf" srcId="{B491DDF3-3AD2-426D-B586-DF199618E730}" destId="{7E12E7C4-FB21-4D51-9C57-9D50900CD26D}" srcOrd="0" destOrd="0" presId="urn:microsoft.com/office/officeart/2018/2/layout/IconVerticalSolidList"/>
    <dgm:cxn modelId="{CC1CCCBE-3E46-42EE-89E7-B4CCAE4115C5}" type="presParOf" srcId="{B491DDF3-3AD2-426D-B586-DF199618E730}" destId="{662193E7-B57F-49A2-811A-4AE404CDE047}" srcOrd="1" destOrd="0" presId="urn:microsoft.com/office/officeart/2018/2/layout/IconVerticalSolidList"/>
    <dgm:cxn modelId="{0B7FA6C4-3037-497E-A934-125EBCBBD384}" type="presParOf" srcId="{B491DDF3-3AD2-426D-B586-DF199618E730}" destId="{B7EC35AC-FF7B-4944-AE2E-F4BFAAC76C6E}" srcOrd="2" destOrd="0" presId="urn:microsoft.com/office/officeart/2018/2/layout/IconVerticalSolidList"/>
    <dgm:cxn modelId="{71B9F09E-CCAD-4101-8E82-BC45497CDE56}" type="presParOf" srcId="{B491DDF3-3AD2-426D-B586-DF199618E730}" destId="{2C0CA922-52EF-4A50-8595-89D4740B0CDA}" srcOrd="3" destOrd="0" presId="urn:microsoft.com/office/officeart/2018/2/layout/IconVerticalSolidList"/>
    <dgm:cxn modelId="{BBAEF2F9-8569-4877-9F0B-7258C9188BBF}" type="presParOf" srcId="{8501C25E-F9C7-4A98-8F70-E27B35173EBD}" destId="{547EC6DC-81C9-4AA0-A680-63E2C12B8225}" srcOrd="1" destOrd="0" presId="urn:microsoft.com/office/officeart/2018/2/layout/IconVerticalSolidList"/>
    <dgm:cxn modelId="{42DE17B2-3834-41AD-8A2B-4190EDBF916B}" type="presParOf" srcId="{8501C25E-F9C7-4A98-8F70-E27B35173EBD}" destId="{6A2C1817-2953-47DA-B13C-BCC981E8E506}" srcOrd="2" destOrd="0" presId="urn:microsoft.com/office/officeart/2018/2/layout/IconVerticalSolidList"/>
    <dgm:cxn modelId="{F912AB51-ECED-4D7C-929D-E33544BF8497}" type="presParOf" srcId="{6A2C1817-2953-47DA-B13C-BCC981E8E506}" destId="{3A78AA55-930A-4512-AB43-D53254EA8A55}" srcOrd="0" destOrd="0" presId="urn:microsoft.com/office/officeart/2018/2/layout/IconVerticalSolidList"/>
    <dgm:cxn modelId="{2DBC1A14-B96E-4BD2-88E4-B7C3826B3A23}" type="presParOf" srcId="{6A2C1817-2953-47DA-B13C-BCC981E8E506}" destId="{DE77F5F8-597D-473C-ADF7-23F515533387}" srcOrd="1" destOrd="0" presId="urn:microsoft.com/office/officeart/2018/2/layout/IconVerticalSolidList"/>
    <dgm:cxn modelId="{B8790DF9-8C14-4389-8E22-7A26D8710D6B}" type="presParOf" srcId="{6A2C1817-2953-47DA-B13C-BCC981E8E506}" destId="{EF3C3329-0226-4BDE-9B45-36DF6652E689}" srcOrd="2" destOrd="0" presId="urn:microsoft.com/office/officeart/2018/2/layout/IconVerticalSolidList"/>
    <dgm:cxn modelId="{99FE753D-EDCC-49FA-99B7-71FAF8DCBC80}" type="presParOf" srcId="{6A2C1817-2953-47DA-B13C-BCC981E8E506}" destId="{109035CF-691C-468B-AF04-B02B67EDAD6F}" srcOrd="3" destOrd="0" presId="urn:microsoft.com/office/officeart/2018/2/layout/IconVerticalSolidList"/>
    <dgm:cxn modelId="{296F77AC-D828-4865-97BF-EF68EB506CE7}" type="presParOf" srcId="{8501C25E-F9C7-4A98-8F70-E27B35173EBD}" destId="{B280E897-0773-4A76-8A62-58584C678D07}" srcOrd="3" destOrd="0" presId="urn:microsoft.com/office/officeart/2018/2/layout/IconVerticalSolidList"/>
    <dgm:cxn modelId="{34EAFB70-60D6-48D6-9AFC-C9E579E946CF}" type="presParOf" srcId="{8501C25E-F9C7-4A98-8F70-E27B35173EBD}" destId="{1EEEA5E8-BDF3-43D2-931C-482AAFC847D3}" srcOrd="4" destOrd="0" presId="urn:microsoft.com/office/officeart/2018/2/layout/IconVerticalSolidList"/>
    <dgm:cxn modelId="{41E24DBF-8406-4B24-8601-726B9109F61F}" type="presParOf" srcId="{1EEEA5E8-BDF3-43D2-931C-482AAFC847D3}" destId="{353CC1DB-DC6C-40B9-820D-2B57F711359F}" srcOrd="0" destOrd="0" presId="urn:microsoft.com/office/officeart/2018/2/layout/IconVerticalSolidList"/>
    <dgm:cxn modelId="{FBFA3716-2351-4ADE-86EA-3DEC669013A7}" type="presParOf" srcId="{1EEEA5E8-BDF3-43D2-931C-482AAFC847D3}" destId="{1D5887D2-F486-4339-9331-1A90AB6F4325}" srcOrd="1" destOrd="0" presId="urn:microsoft.com/office/officeart/2018/2/layout/IconVerticalSolidList"/>
    <dgm:cxn modelId="{55C11383-3C18-411E-8FAE-3B27AEF5C66E}" type="presParOf" srcId="{1EEEA5E8-BDF3-43D2-931C-482AAFC847D3}" destId="{87DF0127-6E96-47E6-A8B0-2F3BD3F04CC4}" srcOrd="2" destOrd="0" presId="urn:microsoft.com/office/officeart/2018/2/layout/IconVerticalSolidList"/>
    <dgm:cxn modelId="{5774D439-C85D-4689-BBC3-BEFC69A4DDF0}" type="presParOf" srcId="{1EEEA5E8-BDF3-43D2-931C-482AAFC847D3}" destId="{0FD859DB-449A-40EE-883E-525037774F1C}" srcOrd="3" destOrd="0" presId="urn:microsoft.com/office/officeart/2018/2/layout/IconVerticalSolidList"/>
    <dgm:cxn modelId="{7D6728B2-FAD2-444F-9A3F-6C0E571AFBD9}" type="presParOf" srcId="{8501C25E-F9C7-4A98-8F70-E27B35173EBD}" destId="{C84C9749-A2BE-4E3D-85E8-85C9F4531BC9}" srcOrd="5" destOrd="0" presId="urn:microsoft.com/office/officeart/2018/2/layout/IconVerticalSolidList"/>
    <dgm:cxn modelId="{026098C2-CAD1-4568-8D74-4E633E900F31}" type="presParOf" srcId="{8501C25E-F9C7-4A98-8F70-E27B35173EBD}" destId="{668861C1-D9A8-4527-9FB3-96F8F4DBF71B}" srcOrd="6" destOrd="0" presId="urn:microsoft.com/office/officeart/2018/2/layout/IconVerticalSolidList"/>
    <dgm:cxn modelId="{6BFD2BB2-5FFD-4B15-AC35-3EC37776555D}" type="presParOf" srcId="{668861C1-D9A8-4527-9FB3-96F8F4DBF71B}" destId="{F1480F83-D1AA-443D-86F9-5DE31D99BF82}" srcOrd="0" destOrd="0" presId="urn:microsoft.com/office/officeart/2018/2/layout/IconVerticalSolidList"/>
    <dgm:cxn modelId="{5AE790F8-897C-48D1-9983-8A3C83474403}" type="presParOf" srcId="{668861C1-D9A8-4527-9FB3-96F8F4DBF71B}" destId="{ACC76510-BF5A-4442-96AF-FD1965A5D246}" srcOrd="1" destOrd="0" presId="urn:microsoft.com/office/officeart/2018/2/layout/IconVerticalSolidList"/>
    <dgm:cxn modelId="{0B8F6851-48E5-4A2E-B70F-CE353F7F26DA}" type="presParOf" srcId="{668861C1-D9A8-4527-9FB3-96F8F4DBF71B}" destId="{778B559D-1AD6-455F-A28D-64C47FE91532}" srcOrd="2" destOrd="0" presId="urn:microsoft.com/office/officeart/2018/2/layout/IconVerticalSolidList"/>
    <dgm:cxn modelId="{40C92430-9E36-491C-8657-AFA2540D0868}" type="presParOf" srcId="{668861C1-D9A8-4527-9FB3-96F8F4DBF71B}" destId="{2C4808F5-E8CA-48CD-9347-97D734DDBBAC}" srcOrd="3" destOrd="0" presId="urn:microsoft.com/office/officeart/2018/2/layout/IconVerticalSolidList"/>
    <dgm:cxn modelId="{8C7B3A9E-77E9-4FE4-BA5F-A2162F385C3C}" type="presParOf" srcId="{8501C25E-F9C7-4A98-8F70-E27B35173EBD}" destId="{CAC45F19-877E-4C84-962B-417841668E31}" srcOrd="7" destOrd="0" presId="urn:microsoft.com/office/officeart/2018/2/layout/IconVerticalSolidList"/>
    <dgm:cxn modelId="{20EBD57A-B310-4257-9892-17266D838978}" type="presParOf" srcId="{8501C25E-F9C7-4A98-8F70-E27B35173EBD}" destId="{DADF49A8-4E74-4A6E-89B8-7AE4ABABDC1B}" srcOrd="8" destOrd="0" presId="urn:microsoft.com/office/officeart/2018/2/layout/IconVerticalSolidList"/>
    <dgm:cxn modelId="{81561596-9C65-474A-8117-1640BFF1F605}" type="presParOf" srcId="{DADF49A8-4E74-4A6E-89B8-7AE4ABABDC1B}" destId="{FADA20A1-534A-4F4D-B779-24D3F7F424FB}" srcOrd="0" destOrd="0" presId="urn:microsoft.com/office/officeart/2018/2/layout/IconVerticalSolidList"/>
    <dgm:cxn modelId="{9C8D9028-F4AA-44BD-8308-0D7C20D2CBB4}" type="presParOf" srcId="{DADF49A8-4E74-4A6E-89B8-7AE4ABABDC1B}" destId="{02CE3900-E536-4A76-B96C-CE6D85DAA1BA}" srcOrd="1" destOrd="0" presId="urn:microsoft.com/office/officeart/2018/2/layout/IconVerticalSolidList"/>
    <dgm:cxn modelId="{AF849EE8-5268-4B86-A5B5-111EC7D8AE8B}" type="presParOf" srcId="{DADF49A8-4E74-4A6E-89B8-7AE4ABABDC1B}" destId="{AEE8588F-F01F-4DD8-80A3-CF70A35E7403}" srcOrd="2" destOrd="0" presId="urn:microsoft.com/office/officeart/2018/2/layout/IconVerticalSolidList"/>
    <dgm:cxn modelId="{C74E697E-86C3-4093-97E1-C3DB9A59BB85}" type="presParOf" srcId="{DADF49A8-4E74-4A6E-89B8-7AE4ABABDC1B}" destId="{5304007C-4B83-4A29-B41D-B9F9E177E97E}" srcOrd="3" destOrd="0" presId="urn:microsoft.com/office/officeart/2018/2/layout/IconVerticalSolidList"/>
    <dgm:cxn modelId="{895686F6-BA94-449C-98CD-DAF00631D2C8}" type="presParOf" srcId="{8501C25E-F9C7-4A98-8F70-E27B35173EBD}" destId="{39A728DC-13C3-4CEA-B115-E59210442C74}" srcOrd="9" destOrd="0" presId="urn:microsoft.com/office/officeart/2018/2/layout/IconVerticalSolidList"/>
    <dgm:cxn modelId="{5279F3B6-8722-4E74-B9BB-82EAEF27F3A9}" type="presParOf" srcId="{8501C25E-F9C7-4A98-8F70-E27B35173EBD}" destId="{2088D0C4-11DC-476C-A74F-43C591F39AD6}" srcOrd="10" destOrd="0" presId="urn:microsoft.com/office/officeart/2018/2/layout/IconVerticalSolidList"/>
    <dgm:cxn modelId="{18067118-027F-4C31-9696-604B54310926}" type="presParOf" srcId="{2088D0C4-11DC-476C-A74F-43C591F39AD6}" destId="{D8C5CB50-91DE-4BE1-B257-623ED68F590C}" srcOrd="0" destOrd="0" presId="urn:microsoft.com/office/officeart/2018/2/layout/IconVerticalSolidList"/>
    <dgm:cxn modelId="{6AE37580-3E0B-41DF-B098-FACE313AC890}" type="presParOf" srcId="{2088D0C4-11DC-476C-A74F-43C591F39AD6}" destId="{DAE2F2B0-A54B-4F6C-92B7-4DA730A3476F}" srcOrd="1" destOrd="0" presId="urn:microsoft.com/office/officeart/2018/2/layout/IconVerticalSolidList"/>
    <dgm:cxn modelId="{CFC369E5-CB98-404D-BD9D-ED18372EC5A1}" type="presParOf" srcId="{2088D0C4-11DC-476C-A74F-43C591F39AD6}" destId="{ABED6E1C-A4EF-46CD-9A80-4303F53B9015}" srcOrd="2" destOrd="0" presId="urn:microsoft.com/office/officeart/2018/2/layout/IconVerticalSolidList"/>
    <dgm:cxn modelId="{BDFD87DB-FF4B-49E9-912E-F6E7F51298ED}" type="presParOf" srcId="{2088D0C4-11DC-476C-A74F-43C591F39AD6}" destId="{9C5C4BEC-DF67-4A9A-A4A8-F314FFB7AD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2E7C4-FB21-4D51-9C57-9D50900CD26D}">
      <dsp:nvSpPr>
        <dsp:cNvPr id="0" name=""/>
        <dsp:cNvSpPr/>
      </dsp:nvSpPr>
      <dsp:spPr>
        <a:xfrm>
          <a:off x="0" y="1828"/>
          <a:ext cx="4828172" cy="77907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193E7-B57F-49A2-811A-4AE404CDE047}">
      <dsp:nvSpPr>
        <dsp:cNvPr id="0" name=""/>
        <dsp:cNvSpPr/>
      </dsp:nvSpPr>
      <dsp:spPr>
        <a:xfrm>
          <a:off x="235670" y="177120"/>
          <a:ext cx="428491" cy="4284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CA922-52EF-4A50-8595-89D4740B0CDA}">
      <dsp:nvSpPr>
        <dsp:cNvPr id="0" name=""/>
        <dsp:cNvSpPr/>
      </dsp:nvSpPr>
      <dsp:spPr>
        <a:xfrm>
          <a:off x="899832" y="1828"/>
          <a:ext cx="3928339" cy="779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52" tIns="82452" rIns="82452" bIns="82452" numCol="1" spcCol="1270" anchor="ctr" anchorCtr="0">
          <a:noAutofit/>
        </a:bodyPr>
        <a:lstStyle/>
        <a:p>
          <a:pPr marL="0" lvl="0" indent="0" algn="l" defTabSz="844550">
            <a:lnSpc>
              <a:spcPct val="100000"/>
            </a:lnSpc>
            <a:spcBef>
              <a:spcPct val="0"/>
            </a:spcBef>
            <a:spcAft>
              <a:spcPct val="35000"/>
            </a:spcAft>
            <a:buNone/>
          </a:pPr>
          <a:r>
            <a:rPr lang="en-AU" sz="1900" b="1" kern="1200" dirty="0"/>
            <a:t>Introduction and About</a:t>
          </a:r>
          <a:endParaRPr lang="en-US" sz="1900" kern="1200" dirty="0"/>
        </a:p>
      </dsp:txBody>
      <dsp:txXfrm>
        <a:off x="899832" y="1828"/>
        <a:ext cx="3928339" cy="779075"/>
      </dsp:txXfrm>
    </dsp:sp>
    <dsp:sp modelId="{3A78AA55-930A-4512-AB43-D53254EA8A55}">
      <dsp:nvSpPr>
        <dsp:cNvPr id="0" name=""/>
        <dsp:cNvSpPr/>
      </dsp:nvSpPr>
      <dsp:spPr>
        <a:xfrm>
          <a:off x="0" y="975672"/>
          <a:ext cx="4828172" cy="77907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7F5F8-597D-473C-ADF7-23F515533387}">
      <dsp:nvSpPr>
        <dsp:cNvPr id="0" name=""/>
        <dsp:cNvSpPr/>
      </dsp:nvSpPr>
      <dsp:spPr>
        <a:xfrm>
          <a:off x="235670" y="1150964"/>
          <a:ext cx="428491" cy="4284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9035CF-691C-468B-AF04-B02B67EDAD6F}">
      <dsp:nvSpPr>
        <dsp:cNvPr id="0" name=""/>
        <dsp:cNvSpPr/>
      </dsp:nvSpPr>
      <dsp:spPr>
        <a:xfrm>
          <a:off x="899832" y="975672"/>
          <a:ext cx="3928339" cy="779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52" tIns="82452" rIns="82452" bIns="82452" numCol="1" spcCol="1270" anchor="ctr" anchorCtr="0">
          <a:noAutofit/>
        </a:bodyPr>
        <a:lstStyle/>
        <a:p>
          <a:pPr marL="0" lvl="0" indent="0" algn="l" defTabSz="844550">
            <a:lnSpc>
              <a:spcPct val="100000"/>
            </a:lnSpc>
            <a:spcBef>
              <a:spcPct val="0"/>
            </a:spcBef>
            <a:spcAft>
              <a:spcPct val="35000"/>
            </a:spcAft>
            <a:buNone/>
          </a:pPr>
          <a:r>
            <a:rPr lang="en-AU" sz="1900" b="1" kern="1200"/>
            <a:t>Academic Portfolio</a:t>
          </a:r>
          <a:endParaRPr lang="en-US" sz="1900" kern="1200"/>
        </a:p>
      </dsp:txBody>
      <dsp:txXfrm>
        <a:off x="899832" y="975672"/>
        <a:ext cx="3928339" cy="779075"/>
      </dsp:txXfrm>
    </dsp:sp>
    <dsp:sp modelId="{353CC1DB-DC6C-40B9-820D-2B57F711359F}">
      <dsp:nvSpPr>
        <dsp:cNvPr id="0" name=""/>
        <dsp:cNvSpPr/>
      </dsp:nvSpPr>
      <dsp:spPr>
        <a:xfrm>
          <a:off x="0" y="1949517"/>
          <a:ext cx="4828172" cy="77907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887D2-F486-4339-9331-1A90AB6F4325}">
      <dsp:nvSpPr>
        <dsp:cNvPr id="0" name=""/>
        <dsp:cNvSpPr/>
      </dsp:nvSpPr>
      <dsp:spPr>
        <a:xfrm>
          <a:off x="235670" y="2124809"/>
          <a:ext cx="428491" cy="4284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D859DB-449A-40EE-883E-525037774F1C}">
      <dsp:nvSpPr>
        <dsp:cNvPr id="0" name=""/>
        <dsp:cNvSpPr/>
      </dsp:nvSpPr>
      <dsp:spPr>
        <a:xfrm>
          <a:off x="899832" y="1949517"/>
          <a:ext cx="3928339" cy="779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52" tIns="82452" rIns="82452" bIns="82452" numCol="1" spcCol="1270" anchor="ctr" anchorCtr="0">
          <a:noAutofit/>
        </a:bodyPr>
        <a:lstStyle/>
        <a:p>
          <a:pPr marL="0" lvl="0" indent="0" algn="l" defTabSz="844550">
            <a:lnSpc>
              <a:spcPct val="100000"/>
            </a:lnSpc>
            <a:spcBef>
              <a:spcPct val="0"/>
            </a:spcBef>
            <a:spcAft>
              <a:spcPct val="35000"/>
            </a:spcAft>
            <a:buNone/>
          </a:pPr>
          <a:r>
            <a:rPr lang="en-AU" sz="1900" b="1" kern="1200"/>
            <a:t>Industry Experience</a:t>
          </a:r>
          <a:endParaRPr lang="en-US" sz="1900" kern="1200"/>
        </a:p>
      </dsp:txBody>
      <dsp:txXfrm>
        <a:off x="899832" y="1949517"/>
        <a:ext cx="3928339" cy="779075"/>
      </dsp:txXfrm>
    </dsp:sp>
    <dsp:sp modelId="{F1480F83-D1AA-443D-86F9-5DE31D99BF82}">
      <dsp:nvSpPr>
        <dsp:cNvPr id="0" name=""/>
        <dsp:cNvSpPr/>
      </dsp:nvSpPr>
      <dsp:spPr>
        <a:xfrm>
          <a:off x="0" y="2923361"/>
          <a:ext cx="4828172" cy="77907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C76510-BF5A-4442-96AF-FD1965A5D246}">
      <dsp:nvSpPr>
        <dsp:cNvPr id="0" name=""/>
        <dsp:cNvSpPr/>
      </dsp:nvSpPr>
      <dsp:spPr>
        <a:xfrm>
          <a:off x="235670" y="3098653"/>
          <a:ext cx="428491" cy="4284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4808F5-E8CA-48CD-9347-97D734DDBBAC}">
      <dsp:nvSpPr>
        <dsp:cNvPr id="0" name=""/>
        <dsp:cNvSpPr/>
      </dsp:nvSpPr>
      <dsp:spPr>
        <a:xfrm>
          <a:off x="899832" y="2923361"/>
          <a:ext cx="3928339" cy="779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52" tIns="82452" rIns="82452" bIns="82452" numCol="1" spcCol="1270" anchor="ctr" anchorCtr="0">
          <a:noAutofit/>
        </a:bodyPr>
        <a:lstStyle/>
        <a:p>
          <a:pPr marL="0" lvl="0" indent="0" algn="l" defTabSz="844550">
            <a:lnSpc>
              <a:spcPct val="100000"/>
            </a:lnSpc>
            <a:spcBef>
              <a:spcPct val="0"/>
            </a:spcBef>
            <a:spcAft>
              <a:spcPct val="35000"/>
            </a:spcAft>
            <a:buNone/>
          </a:pPr>
          <a:r>
            <a:rPr lang="en-AU" sz="1900" b="1" kern="1200"/>
            <a:t>Skills and Proficiencies</a:t>
          </a:r>
          <a:endParaRPr lang="en-US" sz="1900" kern="1200"/>
        </a:p>
      </dsp:txBody>
      <dsp:txXfrm>
        <a:off x="899832" y="2923361"/>
        <a:ext cx="3928339" cy="779075"/>
      </dsp:txXfrm>
    </dsp:sp>
    <dsp:sp modelId="{FADA20A1-534A-4F4D-B779-24D3F7F424FB}">
      <dsp:nvSpPr>
        <dsp:cNvPr id="0" name=""/>
        <dsp:cNvSpPr/>
      </dsp:nvSpPr>
      <dsp:spPr>
        <a:xfrm>
          <a:off x="0" y="3897206"/>
          <a:ext cx="4828172" cy="77907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CE3900-E536-4A76-B96C-CE6D85DAA1BA}">
      <dsp:nvSpPr>
        <dsp:cNvPr id="0" name=""/>
        <dsp:cNvSpPr/>
      </dsp:nvSpPr>
      <dsp:spPr>
        <a:xfrm>
          <a:off x="235670" y="4072498"/>
          <a:ext cx="428491" cy="4284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4007C-4B83-4A29-B41D-B9F9E177E97E}">
      <dsp:nvSpPr>
        <dsp:cNvPr id="0" name=""/>
        <dsp:cNvSpPr/>
      </dsp:nvSpPr>
      <dsp:spPr>
        <a:xfrm>
          <a:off x="899832" y="3897206"/>
          <a:ext cx="3928339" cy="779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52" tIns="82452" rIns="82452" bIns="82452" numCol="1" spcCol="1270" anchor="ctr" anchorCtr="0">
          <a:noAutofit/>
        </a:bodyPr>
        <a:lstStyle/>
        <a:p>
          <a:pPr marL="0" lvl="0" indent="0" algn="l" defTabSz="844550">
            <a:lnSpc>
              <a:spcPct val="100000"/>
            </a:lnSpc>
            <a:spcBef>
              <a:spcPct val="0"/>
            </a:spcBef>
            <a:spcAft>
              <a:spcPct val="35000"/>
            </a:spcAft>
            <a:buNone/>
          </a:pPr>
          <a:r>
            <a:rPr lang="en-AU" sz="1900" b="1" kern="1200" dirty="0"/>
            <a:t>Credits and Attribution</a:t>
          </a:r>
          <a:endParaRPr lang="en-US" sz="1900" kern="1200" dirty="0"/>
        </a:p>
      </dsp:txBody>
      <dsp:txXfrm>
        <a:off x="899832" y="3897206"/>
        <a:ext cx="3928339" cy="779075"/>
      </dsp:txXfrm>
    </dsp:sp>
    <dsp:sp modelId="{D8C5CB50-91DE-4BE1-B257-623ED68F590C}">
      <dsp:nvSpPr>
        <dsp:cNvPr id="0" name=""/>
        <dsp:cNvSpPr/>
      </dsp:nvSpPr>
      <dsp:spPr>
        <a:xfrm>
          <a:off x="0" y="4871051"/>
          <a:ext cx="4828172" cy="77907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E2F2B0-A54B-4F6C-92B7-4DA730A3476F}">
      <dsp:nvSpPr>
        <dsp:cNvPr id="0" name=""/>
        <dsp:cNvSpPr/>
      </dsp:nvSpPr>
      <dsp:spPr>
        <a:xfrm>
          <a:off x="235670" y="5046343"/>
          <a:ext cx="428491" cy="4284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5C4BEC-DF67-4A9A-A4A8-F314FFB7ADE6}">
      <dsp:nvSpPr>
        <dsp:cNvPr id="0" name=""/>
        <dsp:cNvSpPr/>
      </dsp:nvSpPr>
      <dsp:spPr>
        <a:xfrm>
          <a:off x="899832" y="4871051"/>
          <a:ext cx="3928339" cy="779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52" tIns="82452" rIns="82452" bIns="82452" numCol="1" spcCol="1270" anchor="ctr" anchorCtr="0">
          <a:noAutofit/>
        </a:bodyPr>
        <a:lstStyle/>
        <a:p>
          <a:pPr marL="0" lvl="0" indent="0" algn="l" defTabSz="844550">
            <a:lnSpc>
              <a:spcPct val="100000"/>
            </a:lnSpc>
            <a:spcBef>
              <a:spcPct val="0"/>
            </a:spcBef>
            <a:spcAft>
              <a:spcPct val="35000"/>
            </a:spcAft>
            <a:buNone/>
          </a:pPr>
          <a:r>
            <a:rPr lang="en-AU" sz="1900" b="1" kern="1200"/>
            <a:t>Contact and Compilation Information</a:t>
          </a:r>
          <a:endParaRPr lang="en-US" sz="1900" kern="1200"/>
        </a:p>
      </dsp:txBody>
      <dsp:txXfrm>
        <a:off x="899832" y="4871051"/>
        <a:ext cx="3928339" cy="7790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3346-E241-C519-C503-5A34223B67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803E5C1-91C0-090F-9471-BD35A3E78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A4B566B-9BC8-DB05-4BCC-6F9C83BB0725}"/>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5" name="Footer Placeholder 4">
            <a:extLst>
              <a:ext uri="{FF2B5EF4-FFF2-40B4-BE49-F238E27FC236}">
                <a16:creationId xmlns:a16="http://schemas.microsoft.com/office/drawing/2014/main" id="{87A02601-BE58-238D-147C-59B6B5220E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B32881B-0CE3-68C3-D105-C1B24927C025}"/>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1499350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01EB-6775-B828-FCD2-D316DE16E3A3}"/>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A399373-1DEA-4D7D-D320-0B9DE7C6B7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03700E-BBB5-F06B-3C85-C7D2EC7B03C7}"/>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5" name="Footer Placeholder 4">
            <a:extLst>
              <a:ext uri="{FF2B5EF4-FFF2-40B4-BE49-F238E27FC236}">
                <a16:creationId xmlns:a16="http://schemas.microsoft.com/office/drawing/2014/main" id="{6B3EBF07-4DC1-6030-F199-55B502E857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3BD42E5-9A21-9E79-C6AC-499833A24B00}"/>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516518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C60F9A-C122-842B-846B-D98688FFD5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63E5DD-182D-3043-5FC2-008EF3CD7D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77120F9-6C23-ADDB-419E-65B1AA3C3E70}"/>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5" name="Footer Placeholder 4">
            <a:extLst>
              <a:ext uri="{FF2B5EF4-FFF2-40B4-BE49-F238E27FC236}">
                <a16:creationId xmlns:a16="http://schemas.microsoft.com/office/drawing/2014/main" id="{43B7DC08-4692-3B45-63B6-90CCDDF799B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FCC141-5189-8035-5390-322ABCBDAE9F}"/>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08621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B3D9-CFD2-AF61-774B-3BB0CC9CA0D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5106267-A13E-E123-DC76-E1E7E77BA8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8D99934-83CE-24BC-4AA3-2D7E14F16D54}"/>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5" name="Footer Placeholder 4">
            <a:extLst>
              <a:ext uri="{FF2B5EF4-FFF2-40B4-BE49-F238E27FC236}">
                <a16:creationId xmlns:a16="http://schemas.microsoft.com/office/drawing/2014/main" id="{AC5CC626-3357-BCA3-0E7B-B06C24F598E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331A577-5413-AF19-2CB8-3C663D97D0D4}"/>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2843164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D24A-D9C9-FD35-6707-77531624B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F6D19A9-59C9-89ED-90D2-FA92E99623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4B052F-8249-0457-A702-D3055252108F}"/>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5" name="Footer Placeholder 4">
            <a:extLst>
              <a:ext uri="{FF2B5EF4-FFF2-40B4-BE49-F238E27FC236}">
                <a16:creationId xmlns:a16="http://schemas.microsoft.com/office/drawing/2014/main" id="{447C5A78-C226-DF30-0D3E-5E00CDC476B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0E0EC2-2BED-E5FE-A0D8-6CD270F6EBA8}"/>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268195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7FC7B-077A-4521-5A8F-7882DE9A400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A196D69-73B1-0C92-91E5-C538F85E12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28A4DC7-C2D6-32D1-A2E9-01A2331847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0F02804-60A6-3E91-7385-E5E494A3F685}"/>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6" name="Footer Placeholder 5">
            <a:extLst>
              <a:ext uri="{FF2B5EF4-FFF2-40B4-BE49-F238E27FC236}">
                <a16:creationId xmlns:a16="http://schemas.microsoft.com/office/drawing/2014/main" id="{1F83C5A4-0D7F-948E-B6FE-B5162E138C5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5634114-28D7-49EF-3951-ACE9C31FEF9E}"/>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868004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0025-A427-CFD9-2489-F553EDA732B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18DD3C8-5D19-B8AF-105A-A407DAB683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01E58F-6DBA-63C1-2D7F-607D605251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B6807F9-7C21-9855-3F15-46FAFC689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D0A0C-1EE4-0FF6-7445-78CA502A12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A1BD52E-427F-2C0F-AECB-6AB64F7957D6}"/>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8" name="Footer Placeholder 7">
            <a:extLst>
              <a:ext uri="{FF2B5EF4-FFF2-40B4-BE49-F238E27FC236}">
                <a16:creationId xmlns:a16="http://schemas.microsoft.com/office/drawing/2014/main" id="{3CB22D99-27B7-E10B-A3C6-E81FAD47DA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3E40A18-F9AE-7900-7C8F-512F13D9834A}"/>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95437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229F-D40C-3670-FD62-2491E210830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2B4303-3454-E4BA-7E4B-2763BD336859}"/>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4" name="Footer Placeholder 3">
            <a:extLst>
              <a:ext uri="{FF2B5EF4-FFF2-40B4-BE49-F238E27FC236}">
                <a16:creationId xmlns:a16="http://schemas.microsoft.com/office/drawing/2014/main" id="{FC8967EE-08D6-9666-C23B-5F9525DA538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1FBF30E-C970-B067-3196-1E8196AE8BC6}"/>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172542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88292A-A1F9-1D33-30FE-753092D5D496}"/>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3" name="Footer Placeholder 2">
            <a:extLst>
              <a:ext uri="{FF2B5EF4-FFF2-40B4-BE49-F238E27FC236}">
                <a16:creationId xmlns:a16="http://schemas.microsoft.com/office/drawing/2014/main" id="{AE3350A8-FB2A-DECD-ABFC-5F61DE5DA51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27D6775-17B9-BD1E-D609-0E930DECF45B}"/>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45227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0202-C2A5-70F6-5259-D47FAF503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2A646CC-A38A-93CB-12F2-9B9032E379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BB2A23B-7E7B-3560-AC5B-A575A29D4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C8E21-CCEE-685B-F679-0AEF905D1F9B}"/>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6" name="Footer Placeholder 5">
            <a:extLst>
              <a:ext uri="{FF2B5EF4-FFF2-40B4-BE49-F238E27FC236}">
                <a16:creationId xmlns:a16="http://schemas.microsoft.com/office/drawing/2014/main" id="{D1584D6A-7030-38B3-BD9E-08A7C594838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D226E9E-FD61-6652-4131-80B664E383CA}"/>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52312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BC86-6E4C-DEBD-BA13-855D92722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9145C0D-C83E-7950-DC3D-C9BAE23C88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1B8E505-18A5-E24B-66C4-3518F1D5C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33EB6C-CB21-142B-70FD-6B6A18D6C4A4}"/>
              </a:ext>
            </a:extLst>
          </p:cNvPr>
          <p:cNvSpPr>
            <a:spLocks noGrp="1"/>
          </p:cNvSpPr>
          <p:nvPr>
            <p:ph type="dt" sz="half" idx="10"/>
          </p:nvPr>
        </p:nvSpPr>
        <p:spPr/>
        <p:txBody>
          <a:bodyPr/>
          <a:lstStyle/>
          <a:p>
            <a:fld id="{5F3065B1-8DF6-49F8-8D2B-55FFE34C38BA}" type="datetimeFigureOut">
              <a:rPr lang="en-AU" smtClean="0"/>
              <a:t>24/07/2024</a:t>
            </a:fld>
            <a:endParaRPr lang="en-AU"/>
          </a:p>
        </p:txBody>
      </p:sp>
      <p:sp>
        <p:nvSpPr>
          <p:cNvPr id="6" name="Footer Placeholder 5">
            <a:extLst>
              <a:ext uri="{FF2B5EF4-FFF2-40B4-BE49-F238E27FC236}">
                <a16:creationId xmlns:a16="http://schemas.microsoft.com/office/drawing/2014/main" id="{53ACC7BC-0315-16AF-F0DF-0BAD124EEA7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6B0AFDA-19FF-9E8F-9D85-AE64D4C0C6CA}"/>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86433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426D8-642A-E068-5991-D144C4F970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5FF493A-0EAE-FE92-C783-4293B5D8E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73D89CD-283F-0182-0576-7EC18144E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3065B1-8DF6-49F8-8D2B-55FFE34C38BA}" type="datetimeFigureOut">
              <a:rPr lang="en-AU" smtClean="0"/>
              <a:t>24/07/2024</a:t>
            </a:fld>
            <a:endParaRPr lang="en-AU"/>
          </a:p>
        </p:txBody>
      </p:sp>
      <p:sp>
        <p:nvSpPr>
          <p:cNvPr id="5" name="Footer Placeholder 4">
            <a:extLst>
              <a:ext uri="{FF2B5EF4-FFF2-40B4-BE49-F238E27FC236}">
                <a16:creationId xmlns:a16="http://schemas.microsoft.com/office/drawing/2014/main" id="{BBC560E0-B74C-67E8-B9FD-6B01861D35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806255F-B4EB-D3F1-7F3B-D79748D479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9BDDE-6312-401A-AABA-88083AB44AE0}" type="slidenum">
              <a:rPr lang="en-AU" smtClean="0"/>
              <a:t>‹#›</a:t>
            </a:fld>
            <a:endParaRPr lang="en-AU"/>
          </a:p>
        </p:txBody>
      </p:sp>
    </p:spTree>
    <p:extLst>
      <p:ext uri="{BB962C8B-B14F-4D97-AF65-F5344CB8AC3E}">
        <p14:creationId xmlns:p14="http://schemas.microsoft.com/office/powerpoint/2010/main" val="4068269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text-compare.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 TargetMode="External"/><Relationship Id="rId4" Type="http://schemas.openxmlformats.org/officeDocument/2006/relationships/hyperlink" Target="https://code.visualstudio.com/Downloa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w3schools.com/" TargetMode="External"/><Relationship Id="rId7" Type="http://schemas.openxmlformats.org/officeDocument/2006/relationships/image" Target="../media/image26.png"/><Relationship Id="rId2" Type="http://schemas.openxmlformats.org/officeDocument/2006/relationships/hyperlink" Target="https://www.flaticon.com/"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hyperlink" Target="https://stackoverflow.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pupper42.github.io/ky_portfolio_web/#/" TargetMode="External"/><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hyperlink" Target="https://oogumboogum.github.io/Geoportfolio_s3783650/" TargetMode="External"/><Relationship Id="rId4" Type="http://schemas.openxmlformats.org/officeDocument/2006/relationships/hyperlink" Target="https://www.olivertrembearthsgeoportfolio.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text-compare.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9F8ED-F977-5953-550B-1C3511213155}"/>
              </a:ext>
            </a:extLst>
          </p:cNvPr>
          <p:cNvSpPr>
            <a:spLocks noGrp="1"/>
          </p:cNvSpPr>
          <p:nvPr>
            <p:ph type="ctrTitle"/>
          </p:nvPr>
        </p:nvSpPr>
        <p:spPr>
          <a:xfrm>
            <a:off x="1285241" y="1008993"/>
            <a:ext cx="9231410" cy="3542045"/>
          </a:xfrm>
        </p:spPr>
        <p:txBody>
          <a:bodyPr anchor="b">
            <a:normAutofit/>
          </a:bodyPr>
          <a:lstStyle/>
          <a:p>
            <a:pPr algn="l"/>
            <a:r>
              <a:rPr lang="en-AU" sz="11500"/>
              <a:t>Geoportfolio presentation</a:t>
            </a:r>
          </a:p>
        </p:txBody>
      </p:sp>
      <p:sp>
        <p:nvSpPr>
          <p:cNvPr id="3" name="Subtitle 2">
            <a:extLst>
              <a:ext uri="{FF2B5EF4-FFF2-40B4-BE49-F238E27FC236}">
                <a16:creationId xmlns:a16="http://schemas.microsoft.com/office/drawing/2014/main" id="{5EE3CF20-713B-8654-5D5C-0EB4C6A644D1}"/>
              </a:ext>
            </a:extLst>
          </p:cNvPr>
          <p:cNvSpPr>
            <a:spLocks noGrp="1"/>
          </p:cNvSpPr>
          <p:nvPr>
            <p:ph type="subTitle" idx="1"/>
          </p:nvPr>
        </p:nvSpPr>
        <p:spPr>
          <a:xfrm>
            <a:off x="1285241" y="4582814"/>
            <a:ext cx="7132335" cy="1312657"/>
          </a:xfrm>
        </p:spPr>
        <p:txBody>
          <a:bodyPr anchor="t">
            <a:normAutofit/>
          </a:bodyPr>
          <a:lstStyle/>
          <a:p>
            <a:pPr algn="l"/>
            <a:r>
              <a:rPr lang="en-AU" dirty="0"/>
              <a:t>Professional Practice (GEOM2116)</a:t>
            </a:r>
            <a:endParaRPr lang="en-AU"/>
          </a:p>
          <a:p>
            <a:pPr algn="l"/>
            <a:r>
              <a:rPr lang="en-AU" dirty="0"/>
              <a:t>Nicholas Lee</a:t>
            </a:r>
            <a:endParaRPr lang="en-AU"/>
          </a:p>
        </p:txBody>
      </p:sp>
    </p:spTree>
    <p:extLst>
      <p:ext uri="{BB962C8B-B14F-4D97-AF65-F5344CB8AC3E}">
        <p14:creationId xmlns:p14="http://schemas.microsoft.com/office/powerpoint/2010/main" val="296735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13FD-82ED-97B4-4CD6-2378E9B652FB}"/>
              </a:ext>
            </a:extLst>
          </p:cNvPr>
          <p:cNvSpPr>
            <a:spLocks noGrp="1"/>
          </p:cNvSpPr>
          <p:nvPr>
            <p:ph type="title"/>
          </p:nvPr>
        </p:nvSpPr>
        <p:spPr/>
        <p:txBody>
          <a:bodyPr/>
          <a:lstStyle/>
          <a:p>
            <a:r>
              <a:rPr lang="en-AU" dirty="0"/>
              <a:t>Academic Portfolio</a:t>
            </a:r>
          </a:p>
        </p:txBody>
      </p:sp>
      <p:sp>
        <p:nvSpPr>
          <p:cNvPr id="3" name="Content Placeholder 2">
            <a:extLst>
              <a:ext uri="{FF2B5EF4-FFF2-40B4-BE49-F238E27FC236}">
                <a16:creationId xmlns:a16="http://schemas.microsoft.com/office/drawing/2014/main" id="{D7FC70C9-264B-D73B-59C8-CC3DD3358DB3}"/>
              </a:ext>
            </a:extLst>
          </p:cNvPr>
          <p:cNvSpPr>
            <a:spLocks noGrp="1"/>
          </p:cNvSpPr>
          <p:nvPr>
            <p:ph idx="1"/>
          </p:nvPr>
        </p:nvSpPr>
        <p:spPr/>
        <p:txBody>
          <a:bodyPr/>
          <a:lstStyle/>
          <a:p>
            <a:pPr marL="0" indent="0">
              <a:buNone/>
            </a:pPr>
            <a:r>
              <a:rPr lang="en-AU" b="1" dirty="0"/>
              <a:t>What needs to be changed:</a:t>
            </a:r>
          </a:p>
          <a:p>
            <a:r>
              <a:rPr lang="en-AU" dirty="0"/>
              <a:t>Change pictures to be of assignments YOU have done (#PICTURE#)</a:t>
            </a:r>
          </a:p>
          <a:p>
            <a:r>
              <a:rPr lang="en-AU" dirty="0"/>
              <a:t>Change the heading and content of the text to be about subjects YOU have done (#SUBJECT#). You will need to rename the bar that says “Cartography” and change the text as seen in the image below</a:t>
            </a:r>
          </a:p>
          <a:p>
            <a:endParaRPr lang="en-AU" dirty="0"/>
          </a:p>
        </p:txBody>
      </p:sp>
      <p:pic>
        <p:nvPicPr>
          <p:cNvPr id="5" name="Picture 4">
            <a:extLst>
              <a:ext uri="{FF2B5EF4-FFF2-40B4-BE49-F238E27FC236}">
                <a16:creationId xmlns:a16="http://schemas.microsoft.com/office/drawing/2014/main" id="{268FCF02-E318-12F3-B8F7-72705EC0082B}"/>
              </a:ext>
            </a:extLst>
          </p:cNvPr>
          <p:cNvPicPr>
            <a:picLocks noChangeAspect="1"/>
          </p:cNvPicPr>
          <p:nvPr/>
        </p:nvPicPr>
        <p:blipFill rotWithShape="1">
          <a:blip r:embed="rId2"/>
          <a:srcRect t="4042" r="2791"/>
          <a:stretch/>
        </p:blipFill>
        <p:spPr>
          <a:xfrm>
            <a:off x="0" y="4128116"/>
            <a:ext cx="12148827" cy="1819923"/>
          </a:xfrm>
          <a:prstGeom prst="rect">
            <a:avLst/>
          </a:prstGeom>
        </p:spPr>
      </p:pic>
    </p:spTree>
    <p:extLst>
      <p:ext uri="{BB962C8B-B14F-4D97-AF65-F5344CB8AC3E}">
        <p14:creationId xmlns:p14="http://schemas.microsoft.com/office/powerpoint/2010/main" val="311444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275F7-74EE-2067-C5CA-9C848CAE246D}"/>
              </a:ext>
            </a:extLst>
          </p:cNvPr>
          <p:cNvSpPr>
            <a:spLocks noGrp="1"/>
          </p:cNvSpPr>
          <p:nvPr>
            <p:ph type="title"/>
          </p:nvPr>
        </p:nvSpPr>
        <p:spPr/>
        <p:txBody>
          <a:bodyPr/>
          <a:lstStyle/>
          <a:p>
            <a:r>
              <a:rPr lang="en-AU" dirty="0"/>
              <a:t>Image size editing</a:t>
            </a:r>
          </a:p>
        </p:txBody>
      </p:sp>
      <p:sp>
        <p:nvSpPr>
          <p:cNvPr id="3" name="Content Placeholder 2">
            <a:extLst>
              <a:ext uri="{FF2B5EF4-FFF2-40B4-BE49-F238E27FC236}">
                <a16:creationId xmlns:a16="http://schemas.microsoft.com/office/drawing/2014/main" id="{7276CF02-05C6-369D-7826-3A79F4320FDB}"/>
              </a:ext>
            </a:extLst>
          </p:cNvPr>
          <p:cNvSpPr>
            <a:spLocks noGrp="1"/>
          </p:cNvSpPr>
          <p:nvPr>
            <p:ph idx="1"/>
          </p:nvPr>
        </p:nvSpPr>
        <p:spPr>
          <a:xfrm>
            <a:off x="239697" y="1303421"/>
            <a:ext cx="11833934" cy="5422232"/>
          </a:xfrm>
        </p:spPr>
        <p:txBody>
          <a:bodyPr>
            <a:normAutofit/>
          </a:bodyPr>
          <a:lstStyle/>
          <a:p>
            <a:pPr marL="0" indent="0">
              <a:buNone/>
            </a:pPr>
            <a:r>
              <a:rPr lang="en-AU" sz="2400" b="0" dirty="0">
                <a:solidFill>
                  <a:srgbClr val="808080"/>
                </a:solidFill>
                <a:effectLst/>
                <a:highlight>
                  <a:srgbClr val="1F1F1F"/>
                </a:highlight>
                <a:latin typeface="Consolas" panose="020B0609020204030204" pitchFamily="49" charset="0"/>
              </a:rPr>
              <a:t>&lt;</a:t>
            </a:r>
            <a:r>
              <a:rPr lang="en-AU" sz="2400" b="0" dirty="0" err="1">
                <a:solidFill>
                  <a:srgbClr val="569CD6"/>
                </a:solidFill>
                <a:effectLst/>
                <a:highlight>
                  <a:srgbClr val="1F1F1F"/>
                </a:highlight>
                <a:latin typeface="Consolas" panose="020B0609020204030204" pitchFamily="49" charset="0"/>
              </a:rPr>
              <a:t>img</a:t>
            </a:r>
            <a:r>
              <a:rPr lang="en-AU" sz="2400" b="0" dirty="0">
                <a:solidFill>
                  <a:srgbClr val="CCCCCC"/>
                </a:solidFill>
                <a:effectLst/>
                <a:highlight>
                  <a:srgbClr val="1F1F1F"/>
                </a:highlight>
                <a:latin typeface="Consolas" panose="020B0609020204030204" pitchFamily="49" charset="0"/>
              </a:rPr>
              <a:t> </a:t>
            </a:r>
            <a:r>
              <a:rPr lang="en-AU" sz="2400" b="0" dirty="0" err="1">
                <a:solidFill>
                  <a:srgbClr val="9CDCFE"/>
                </a:solidFill>
                <a:effectLst/>
                <a:highlight>
                  <a:srgbClr val="1F1F1F"/>
                </a:highlight>
                <a:latin typeface="Consolas" panose="020B0609020204030204" pitchFamily="49" charset="0"/>
              </a:rPr>
              <a:t>src</a:t>
            </a:r>
            <a:r>
              <a:rPr lang="en-AU" sz="2400" b="0" dirty="0">
                <a:solidFill>
                  <a:srgbClr val="CCCCCC"/>
                </a:solidFill>
                <a:effectLst/>
                <a:highlight>
                  <a:srgbClr val="1F1F1F"/>
                </a:highlight>
                <a:latin typeface="Consolas" panose="020B0609020204030204" pitchFamily="49" charset="0"/>
              </a:rPr>
              <a:t>=</a:t>
            </a:r>
            <a:r>
              <a:rPr lang="en-AU" sz="2400" b="0" dirty="0">
                <a:solidFill>
                  <a:srgbClr val="CE9178"/>
                </a:solidFill>
                <a:effectLst/>
                <a:highlight>
                  <a:srgbClr val="1F1F1F"/>
                </a:highlight>
                <a:latin typeface="Consolas" panose="020B0609020204030204" pitchFamily="49" charset="0"/>
              </a:rPr>
              <a:t>"self-portrait.jpg"</a:t>
            </a:r>
            <a:r>
              <a:rPr lang="en-AU" sz="2400" b="0" dirty="0">
                <a:solidFill>
                  <a:srgbClr val="CCCCCC"/>
                </a:solidFill>
                <a:effectLst/>
                <a:highlight>
                  <a:srgbClr val="1F1F1F"/>
                </a:highlight>
                <a:latin typeface="Consolas" panose="020B0609020204030204" pitchFamily="49" charset="0"/>
              </a:rPr>
              <a:t> </a:t>
            </a:r>
            <a:r>
              <a:rPr lang="en-AU" sz="2400" b="0" dirty="0">
                <a:solidFill>
                  <a:srgbClr val="9CDCFE"/>
                </a:solidFill>
                <a:effectLst/>
                <a:highlight>
                  <a:srgbClr val="1F1F1F"/>
                </a:highlight>
                <a:latin typeface="Consolas" panose="020B0609020204030204" pitchFamily="49" charset="0"/>
              </a:rPr>
              <a:t>height</a:t>
            </a:r>
            <a:r>
              <a:rPr lang="en-AU" sz="2400" b="0" dirty="0">
                <a:solidFill>
                  <a:srgbClr val="CCCCCC"/>
                </a:solidFill>
                <a:effectLst/>
                <a:highlight>
                  <a:srgbClr val="1F1F1F"/>
                </a:highlight>
                <a:latin typeface="Consolas" panose="020B0609020204030204" pitchFamily="49" charset="0"/>
              </a:rPr>
              <a:t>=</a:t>
            </a:r>
            <a:r>
              <a:rPr lang="en-AU" sz="2400" b="0" dirty="0">
                <a:solidFill>
                  <a:srgbClr val="CE9178"/>
                </a:solidFill>
                <a:effectLst/>
                <a:highlight>
                  <a:srgbClr val="1F1F1F"/>
                </a:highlight>
                <a:latin typeface="Consolas" panose="020B0609020204030204" pitchFamily="49" charset="0"/>
              </a:rPr>
              <a:t>"500px"</a:t>
            </a:r>
            <a:r>
              <a:rPr lang="en-AU" sz="2400" b="0" dirty="0">
                <a:solidFill>
                  <a:srgbClr val="CCCCCC"/>
                </a:solidFill>
                <a:effectLst/>
                <a:highlight>
                  <a:srgbClr val="1F1F1F"/>
                </a:highlight>
                <a:latin typeface="Consolas" panose="020B0609020204030204" pitchFamily="49" charset="0"/>
              </a:rPr>
              <a:t> </a:t>
            </a:r>
            <a:r>
              <a:rPr lang="en-AU" sz="2400" b="0" dirty="0">
                <a:solidFill>
                  <a:srgbClr val="9CDCFE"/>
                </a:solidFill>
                <a:effectLst/>
                <a:highlight>
                  <a:srgbClr val="1F1F1F"/>
                </a:highlight>
                <a:latin typeface="Consolas" panose="020B0609020204030204" pitchFamily="49" charset="0"/>
              </a:rPr>
              <a:t>width</a:t>
            </a:r>
            <a:r>
              <a:rPr lang="en-AU" sz="2400" b="0" dirty="0">
                <a:solidFill>
                  <a:srgbClr val="CCCCCC"/>
                </a:solidFill>
                <a:effectLst/>
                <a:highlight>
                  <a:srgbClr val="1F1F1F"/>
                </a:highlight>
                <a:latin typeface="Consolas" panose="020B0609020204030204" pitchFamily="49" charset="0"/>
              </a:rPr>
              <a:t>=</a:t>
            </a:r>
            <a:r>
              <a:rPr lang="en-AU" sz="2400" b="0" dirty="0">
                <a:solidFill>
                  <a:srgbClr val="CE9178"/>
                </a:solidFill>
                <a:effectLst/>
                <a:highlight>
                  <a:srgbClr val="1F1F1F"/>
                </a:highlight>
                <a:latin typeface="Consolas" panose="020B0609020204030204" pitchFamily="49" charset="0"/>
              </a:rPr>
              <a:t>"auto"</a:t>
            </a:r>
            <a:r>
              <a:rPr lang="en-AU" sz="2400" b="0" dirty="0">
                <a:solidFill>
                  <a:srgbClr val="CCCCCC"/>
                </a:solidFill>
                <a:effectLst/>
                <a:highlight>
                  <a:srgbClr val="1F1F1F"/>
                </a:highlight>
                <a:latin typeface="Consolas" panose="020B0609020204030204" pitchFamily="49" charset="0"/>
              </a:rPr>
              <a:t> </a:t>
            </a:r>
            <a:r>
              <a:rPr lang="en-AU" sz="2400" b="0" dirty="0">
                <a:solidFill>
                  <a:srgbClr val="9CDCFE"/>
                </a:solidFill>
                <a:effectLst/>
                <a:highlight>
                  <a:srgbClr val="1F1F1F"/>
                </a:highlight>
                <a:latin typeface="Consolas" panose="020B0609020204030204" pitchFamily="49" charset="0"/>
              </a:rPr>
              <a:t>class</a:t>
            </a:r>
            <a:r>
              <a:rPr lang="en-AU" sz="2400" b="0" dirty="0">
                <a:solidFill>
                  <a:srgbClr val="CCCCCC"/>
                </a:solidFill>
                <a:effectLst/>
                <a:highlight>
                  <a:srgbClr val="1F1F1F"/>
                </a:highlight>
                <a:latin typeface="Consolas" panose="020B0609020204030204" pitchFamily="49" charset="0"/>
              </a:rPr>
              <a:t>=</a:t>
            </a:r>
            <a:r>
              <a:rPr lang="en-AU" sz="2400" b="0" dirty="0">
                <a:solidFill>
                  <a:srgbClr val="CE9178"/>
                </a:solidFill>
                <a:effectLst/>
                <a:highlight>
                  <a:srgbClr val="1F1F1F"/>
                </a:highlight>
                <a:latin typeface="Consolas" panose="020B0609020204030204" pitchFamily="49" charset="0"/>
              </a:rPr>
              <a:t>"image"</a:t>
            </a:r>
            <a:r>
              <a:rPr lang="en-AU" sz="2400" b="0" dirty="0">
                <a:solidFill>
                  <a:srgbClr val="808080"/>
                </a:solidFill>
                <a:effectLst/>
                <a:highlight>
                  <a:srgbClr val="1F1F1F"/>
                </a:highlight>
                <a:latin typeface="Consolas" panose="020B0609020204030204" pitchFamily="49" charset="0"/>
              </a:rPr>
              <a:t>&gt;</a:t>
            </a:r>
            <a:r>
              <a:rPr lang="en-AU" sz="2400" b="0" dirty="0">
                <a:solidFill>
                  <a:srgbClr val="CCCCCC"/>
                </a:solidFill>
                <a:effectLst/>
                <a:highlight>
                  <a:srgbClr val="1F1F1F"/>
                </a:highlight>
                <a:latin typeface="Consolas" panose="020B0609020204030204" pitchFamily="49" charset="0"/>
              </a:rPr>
              <a:t> </a:t>
            </a:r>
          </a:p>
          <a:p>
            <a:pPr marL="0" indent="0">
              <a:buNone/>
            </a:pPr>
            <a:endParaRPr lang="en-AU" dirty="0"/>
          </a:p>
          <a:p>
            <a:pPr marL="0" indent="0">
              <a:buNone/>
            </a:pPr>
            <a:r>
              <a:rPr lang="en-AU" sz="2000" b="1" dirty="0" err="1"/>
              <a:t>img</a:t>
            </a:r>
            <a:r>
              <a:rPr lang="en-AU" sz="2000" b="1" dirty="0"/>
              <a:t> </a:t>
            </a:r>
            <a:r>
              <a:rPr lang="en-AU" sz="2000" b="1" dirty="0" err="1"/>
              <a:t>src</a:t>
            </a:r>
            <a:r>
              <a:rPr lang="en-AU" sz="2000" b="1" dirty="0"/>
              <a:t>: </a:t>
            </a:r>
            <a:r>
              <a:rPr lang="en-AU" sz="2000" dirty="0"/>
              <a:t>inside the quotations is the image file that will be displayed. If the image is in a folder named Icons, you will need to enter “Icons/self-portrait.jpg”.</a:t>
            </a:r>
          </a:p>
          <a:p>
            <a:pPr marL="0" indent="0">
              <a:buNone/>
            </a:pPr>
            <a:r>
              <a:rPr lang="en-AU" sz="2000" dirty="0"/>
              <a:t>Note: File extension is </a:t>
            </a:r>
            <a:r>
              <a:rPr lang="en-AU" sz="2000" b="1" dirty="0"/>
              <a:t>case sensitive</a:t>
            </a:r>
            <a:r>
              <a:rPr lang="en-AU" sz="2000" dirty="0"/>
              <a:t>. Image name must be EXACTLY HOW THE FILE NAME IS WRITTEN and must be in double quotations, including the file extension.</a:t>
            </a:r>
          </a:p>
          <a:p>
            <a:pPr marL="0" indent="0">
              <a:buNone/>
            </a:pPr>
            <a:r>
              <a:rPr lang="en-AU" sz="2000" b="1" dirty="0"/>
              <a:t>Height and width </a:t>
            </a:r>
            <a:r>
              <a:rPr lang="en-AU" sz="2000" dirty="0"/>
              <a:t>controls the proportions of the image. Having only one present will cause the other to be set to “auto” by default. These are some ways you can control image size:</a:t>
            </a:r>
          </a:p>
          <a:p>
            <a:pPr marL="0" indent="0">
              <a:buNone/>
            </a:pPr>
            <a:r>
              <a:rPr lang="en-AU" sz="1800" dirty="0"/>
              <a:t>-Auto: Auto indicates that if a height or width is entered but the other is auto, the image will automatically adjust proportionally.</a:t>
            </a:r>
          </a:p>
          <a:p>
            <a:pPr marL="0" indent="0">
              <a:buNone/>
            </a:pPr>
            <a:r>
              <a:rPr lang="en-AU" sz="1800" dirty="0"/>
              <a:t>-</a:t>
            </a:r>
            <a:r>
              <a:rPr lang="en-AU" sz="1800" dirty="0" err="1"/>
              <a:t>px</a:t>
            </a:r>
            <a:r>
              <a:rPr lang="en-AU" sz="1800" dirty="0"/>
              <a:t>: . Determines dimensions based on number of pixels. The example above sets the height to be 500px.</a:t>
            </a:r>
          </a:p>
          <a:p>
            <a:pPr marL="0" indent="0">
              <a:buNone/>
            </a:pPr>
            <a:r>
              <a:rPr lang="en-AU" sz="1800" dirty="0"/>
              <a:t>-Percentage (%): Controls dimensions of image based on the percent of its original size.</a:t>
            </a:r>
          </a:p>
          <a:p>
            <a:pPr marL="0" indent="0">
              <a:buNone/>
            </a:pPr>
            <a:r>
              <a:rPr lang="en-AU" sz="2000" b="1" dirty="0"/>
              <a:t>Class=“image”. </a:t>
            </a:r>
            <a:r>
              <a:rPr lang="en-AU" sz="2000" dirty="0"/>
              <a:t>A specially made class so that images are automatically displayed in the middle of the page. Do </a:t>
            </a:r>
            <a:r>
              <a:rPr lang="en-AU" sz="2000" b="1" dirty="0"/>
              <a:t>not </a:t>
            </a:r>
            <a:r>
              <a:rPr lang="en-AU" sz="2000" dirty="0"/>
              <a:t>touch this section.</a:t>
            </a:r>
          </a:p>
        </p:txBody>
      </p:sp>
    </p:spTree>
    <p:extLst>
      <p:ext uri="{BB962C8B-B14F-4D97-AF65-F5344CB8AC3E}">
        <p14:creationId xmlns:p14="http://schemas.microsoft.com/office/powerpoint/2010/main" val="371056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13FD-82ED-97B4-4CD6-2378E9B652FB}"/>
              </a:ext>
            </a:extLst>
          </p:cNvPr>
          <p:cNvSpPr>
            <a:spLocks noGrp="1"/>
          </p:cNvSpPr>
          <p:nvPr>
            <p:ph type="title"/>
          </p:nvPr>
        </p:nvSpPr>
        <p:spPr/>
        <p:txBody>
          <a:bodyPr/>
          <a:lstStyle/>
          <a:p>
            <a:r>
              <a:rPr lang="en-AU" dirty="0"/>
              <a:t>Industry Experience</a:t>
            </a:r>
          </a:p>
        </p:txBody>
      </p:sp>
      <p:sp>
        <p:nvSpPr>
          <p:cNvPr id="3" name="Content Placeholder 2">
            <a:extLst>
              <a:ext uri="{FF2B5EF4-FFF2-40B4-BE49-F238E27FC236}">
                <a16:creationId xmlns:a16="http://schemas.microsoft.com/office/drawing/2014/main" id="{D7FC70C9-264B-D73B-59C8-CC3DD3358DB3}"/>
              </a:ext>
            </a:extLst>
          </p:cNvPr>
          <p:cNvSpPr>
            <a:spLocks noGrp="1"/>
          </p:cNvSpPr>
          <p:nvPr>
            <p:ph idx="1"/>
          </p:nvPr>
        </p:nvSpPr>
        <p:spPr>
          <a:xfrm>
            <a:off x="838200" y="1373140"/>
            <a:ext cx="10515600" cy="4351338"/>
          </a:xfrm>
        </p:spPr>
        <p:txBody>
          <a:bodyPr/>
          <a:lstStyle/>
          <a:p>
            <a:pPr marL="0" indent="0">
              <a:buNone/>
            </a:pPr>
            <a:r>
              <a:rPr lang="en-AU" sz="2400" b="1" dirty="0"/>
              <a:t>What needs to be changed: </a:t>
            </a:r>
            <a:r>
              <a:rPr lang="en-AU" sz="2400" dirty="0"/>
              <a:t>(#COMPANY#)</a:t>
            </a:r>
            <a:endParaRPr lang="en-AU" sz="2400" b="1" dirty="0"/>
          </a:p>
          <a:p>
            <a:r>
              <a:rPr lang="en-AU" sz="2400" dirty="0"/>
              <a:t>Company logo to be of a place you have worked at.</a:t>
            </a:r>
          </a:p>
          <a:p>
            <a:r>
              <a:rPr lang="en-AU" sz="2400" dirty="0"/>
              <a:t>Change the position name and time you worked there.</a:t>
            </a:r>
          </a:p>
          <a:p>
            <a:r>
              <a:rPr lang="en-AU" sz="2400" dirty="0"/>
              <a:t>Change information of what tasks you have done, skills used, and hardware and software used in the industry.</a:t>
            </a:r>
          </a:p>
          <a:p>
            <a:endParaRPr lang="en-AU" dirty="0"/>
          </a:p>
        </p:txBody>
      </p:sp>
      <p:pic>
        <p:nvPicPr>
          <p:cNvPr id="6" name="Picture 5">
            <a:extLst>
              <a:ext uri="{FF2B5EF4-FFF2-40B4-BE49-F238E27FC236}">
                <a16:creationId xmlns:a16="http://schemas.microsoft.com/office/drawing/2014/main" id="{0DEC8F61-D7D8-0C87-FB60-4364C2648EF3}"/>
              </a:ext>
            </a:extLst>
          </p:cNvPr>
          <p:cNvPicPr>
            <a:picLocks noChangeAspect="1"/>
          </p:cNvPicPr>
          <p:nvPr/>
        </p:nvPicPr>
        <p:blipFill>
          <a:blip r:embed="rId2"/>
          <a:stretch>
            <a:fillRect/>
          </a:stretch>
        </p:blipFill>
        <p:spPr>
          <a:xfrm>
            <a:off x="477887" y="3648173"/>
            <a:ext cx="11236225" cy="3209827"/>
          </a:xfrm>
          <a:prstGeom prst="rect">
            <a:avLst/>
          </a:prstGeom>
        </p:spPr>
      </p:pic>
    </p:spTree>
    <p:extLst>
      <p:ext uri="{BB962C8B-B14F-4D97-AF65-F5344CB8AC3E}">
        <p14:creationId xmlns:p14="http://schemas.microsoft.com/office/powerpoint/2010/main" val="95659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213FD-82ED-97B4-4CD6-2378E9B652FB}"/>
              </a:ext>
            </a:extLst>
          </p:cNvPr>
          <p:cNvSpPr>
            <a:spLocks noGrp="1"/>
          </p:cNvSpPr>
          <p:nvPr>
            <p:ph type="title"/>
          </p:nvPr>
        </p:nvSpPr>
        <p:spPr>
          <a:xfrm>
            <a:off x="466722" y="586855"/>
            <a:ext cx="3201366" cy="4366885"/>
          </a:xfrm>
        </p:spPr>
        <p:txBody>
          <a:bodyPr anchor="b">
            <a:normAutofit/>
          </a:bodyPr>
          <a:lstStyle/>
          <a:p>
            <a:pPr algn="r"/>
            <a:r>
              <a:rPr lang="en-AU" sz="4000" dirty="0">
                <a:solidFill>
                  <a:srgbClr val="FFFFFF"/>
                </a:solidFill>
              </a:rPr>
              <a:t>Skills and Proficiencies, Credits and Attributions, Contact and Compilation Information</a:t>
            </a:r>
          </a:p>
        </p:txBody>
      </p:sp>
      <p:sp>
        <p:nvSpPr>
          <p:cNvPr id="3" name="Content Placeholder 2">
            <a:extLst>
              <a:ext uri="{FF2B5EF4-FFF2-40B4-BE49-F238E27FC236}">
                <a16:creationId xmlns:a16="http://schemas.microsoft.com/office/drawing/2014/main" id="{D7FC70C9-264B-D73B-59C8-CC3DD3358DB3}"/>
              </a:ext>
            </a:extLst>
          </p:cNvPr>
          <p:cNvSpPr>
            <a:spLocks noGrp="1"/>
          </p:cNvSpPr>
          <p:nvPr>
            <p:ph idx="1"/>
          </p:nvPr>
        </p:nvSpPr>
        <p:spPr>
          <a:xfrm>
            <a:off x="4810259" y="649480"/>
            <a:ext cx="6555347" cy="5546047"/>
          </a:xfrm>
        </p:spPr>
        <p:txBody>
          <a:bodyPr anchor="ctr">
            <a:normAutofit/>
          </a:bodyPr>
          <a:lstStyle/>
          <a:p>
            <a:pPr marL="0" indent="0">
              <a:buNone/>
            </a:pPr>
            <a:r>
              <a:rPr lang="en-AU" sz="2000" b="1" dirty="0"/>
              <a:t>What needs to be changed: </a:t>
            </a:r>
            <a:r>
              <a:rPr lang="en-AU" sz="2000" dirty="0"/>
              <a:t>(#SKILLS#) – Icons and text to be of skills you know.</a:t>
            </a:r>
          </a:p>
          <a:p>
            <a:pPr marL="0" indent="0">
              <a:buNone/>
            </a:pPr>
            <a:endParaRPr lang="en-AU" sz="2000" dirty="0"/>
          </a:p>
          <a:p>
            <a:pPr marL="0" indent="0">
              <a:buNone/>
            </a:pPr>
            <a:r>
              <a:rPr lang="en-AU" sz="2000" b="1" dirty="0"/>
              <a:t>What needs to be changed in Credits and Attributions: </a:t>
            </a:r>
            <a:r>
              <a:rPr lang="en-AU" sz="2000" dirty="0"/>
              <a:t>(#CREDITS#)</a:t>
            </a:r>
          </a:p>
          <a:p>
            <a:r>
              <a:rPr lang="en-AU" sz="2000" dirty="0"/>
              <a:t>Include attributions if icons are used from </a:t>
            </a:r>
            <a:r>
              <a:rPr lang="en-AU" sz="2000" dirty="0" err="1"/>
              <a:t>Flaticon</a:t>
            </a:r>
            <a:r>
              <a:rPr lang="en-AU" sz="2000" dirty="0"/>
              <a:t>.</a:t>
            </a:r>
          </a:p>
          <a:p>
            <a:r>
              <a:rPr lang="en-AU" sz="2000" dirty="0"/>
              <a:t>Change the credits if applicable</a:t>
            </a:r>
          </a:p>
          <a:p>
            <a:pPr marL="0" indent="0">
              <a:buNone/>
            </a:pPr>
            <a:endParaRPr lang="en-AU" sz="2000" dirty="0"/>
          </a:p>
          <a:p>
            <a:pPr marL="0" indent="0">
              <a:buNone/>
            </a:pPr>
            <a:r>
              <a:rPr lang="en-AU" sz="2000" b="1" dirty="0"/>
              <a:t>What needs to be changed in Contact &amp; Compilation Information</a:t>
            </a:r>
            <a:r>
              <a:rPr lang="en-AU" sz="2000" dirty="0"/>
              <a:t> (#FOOTER#)</a:t>
            </a:r>
            <a:endParaRPr lang="en-AU" sz="2000" b="1" dirty="0"/>
          </a:p>
          <a:p>
            <a:r>
              <a:rPr lang="en-AU" sz="2000" dirty="0"/>
              <a:t>Compilation Information (#COMPINFO#)</a:t>
            </a:r>
          </a:p>
          <a:p>
            <a:r>
              <a:rPr lang="en-AU" sz="2000" dirty="0"/>
              <a:t>Contact information: Do </a:t>
            </a:r>
            <a:r>
              <a:rPr lang="en-AU" sz="2000" b="1" dirty="0"/>
              <a:t>NOT </a:t>
            </a:r>
            <a:r>
              <a:rPr lang="en-AU" sz="2000" dirty="0"/>
              <a:t>use any personal information! Use only your work credentials and contact information</a:t>
            </a:r>
          </a:p>
        </p:txBody>
      </p:sp>
    </p:spTree>
    <p:extLst>
      <p:ext uri="{BB962C8B-B14F-4D97-AF65-F5344CB8AC3E}">
        <p14:creationId xmlns:p14="http://schemas.microsoft.com/office/powerpoint/2010/main" val="439651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C6DFF1-5F88-17E9-C55E-EC02E9A0C874}"/>
              </a:ext>
            </a:extLst>
          </p:cNvPr>
          <p:cNvSpPr>
            <a:spLocks noGrp="1"/>
          </p:cNvSpPr>
          <p:nvPr>
            <p:ph type="title"/>
          </p:nvPr>
        </p:nvSpPr>
        <p:spPr>
          <a:xfrm>
            <a:off x="838200" y="1412488"/>
            <a:ext cx="2899189" cy="4363844"/>
          </a:xfrm>
        </p:spPr>
        <p:txBody>
          <a:bodyPr anchor="t">
            <a:normAutofit/>
          </a:bodyPr>
          <a:lstStyle/>
          <a:p>
            <a:r>
              <a:rPr lang="en-AU" sz="4000" b="1" dirty="0">
                <a:solidFill>
                  <a:srgbClr val="FFFFFF"/>
                </a:solidFill>
              </a:rPr>
              <a:t>Ctrl + F shortcuts for navigating my HTML template</a:t>
            </a:r>
          </a:p>
        </p:txBody>
      </p:sp>
      <p:sp>
        <p:nvSpPr>
          <p:cNvPr id="3" name="Content Placeholder 2">
            <a:extLst>
              <a:ext uri="{FF2B5EF4-FFF2-40B4-BE49-F238E27FC236}">
                <a16:creationId xmlns:a16="http://schemas.microsoft.com/office/drawing/2014/main" id="{DD1AE2C5-BDBF-2C21-4274-763DDDCDD282}"/>
              </a:ext>
            </a:extLst>
          </p:cNvPr>
          <p:cNvSpPr>
            <a:spLocks noGrp="1"/>
          </p:cNvSpPr>
          <p:nvPr>
            <p:ph sz="half" idx="1"/>
          </p:nvPr>
        </p:nvSpPr>
        <p:spPr>
          <a:xfrm>
            <a:off x="4059051" y="763096"/>
            <a:ext cx="4070820" cy="6032409"/>
          </a:xfrm>
        </p:spPr>
        <p:txBody>
          <a:bodyPr>
            <a:normAutofit/>
          </a:bodyPr>
          <a:lstStyle/>
          <a:p>
            <a:r>
              <a:rPr lang="en-AU" sz="2000" dirty="0"/>
              <a:t>#FAVICON# - To change the picture of the tab image</a:t>
            </a:r>
          </a:p>
          <a:p>
            <a:r>
              <a:rPr lang="en-AU" sz="2000" dirty="0"/>
              <a:t>#NAME# - Change the name to YOUR name</a:t>
            </a:r>
          </a:p>
          <a:p>
            <a:r>
              <a:rPr lang="en-AU" sz="2000" dirty="0"/>
              <a:t>#LINKEDIN# - Change the link to one of YOUR LinkedIn profile</a:t>
            </a:r>
          </a:p>
          <a:p>
            <a:r>
              <a:rPr lang="en-AU" sz="2000" dirty="0"/>
              <a:t>#INTROHEADING# - Change intro heading bar text here</a:t>
            </a:r>
          </a:p>
          <a:p>
            <a:r>
              <a:rPr lang="en-AU" sz="2000" dirty="0"/>
              <a:t>#SELFPORTRAIT# - Change to be your picture</a:t>
            </a:r>
          </a:p>
          <a:p>
            <a:r>
              <a:rPr lang="en-AU" sz="2000" dirty="0"/>
              <a:t>#SUBJECT# - Change text to fit your subject and information.</a:t>
            </a:r>
          </a:p>
          <a:p>
            <a:endParaRPr lang="en-AU" sz="2000" dirty="0"/>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580A229-D77A-051C-7CAF-F9E3563F475B}"/>
              </a:ext>
            </a:extLst>
          </p:cNvPr>
          <p:cNvSpPr>
            <a:spLocks noGrp="1"/>
          </p:cNvSpPr>
          <p:nvPr>
            <p:ph sz="half" idx="2"/>
          </p:nvPr>
        </p:nvSpPr>
        <p:spPr>
          <a:xfrm>
            <a:off x="8190129" y="763096"/>
            <a:ext cx="3854949" cy="6032409"/>
          </a:xfrm>
        </p:spPr>
        <p:txBody>
          <a:bodyPr>
            <a:normAutofit/>
          </a:bodyPr>
          <a:lstStyle/>
          <a:p>
            <a:r>
              <a:rPr lang="en-AU" sz="2000" dirty="0"/>
              <a:t>#PICTURE# - Change to a picture of your assignment or company logo as outlined in the comment</a:t>
            </a:r>
          </a:p>
          <a:p>
            <a:r>
              <a:rPr lang="en-AU" sz="2000" dirty="0"/>
              <a:t>#COMPANY# - Change the company information such as position and details</a:t>
            </a:r>
          </a:p>
          <a:p>
            <a:r>
              <a:rPr lang="en-AU" sz="2000" dirty="0"/>
              <a:t>#SKILLS# - Change to the skills you have.</a:t>
            </a:r>
          </a:p>
          <a:p>
            <a:r>
              <a:rPr lang="en-AU" sz="2000" dirty="0"/>
              <a:t>#CREDITS# - Change the credits and attribution based on your own personal use.</a:t>
            </a:r>
          </a:p>
          <a:p>
            <a:r>
              <a:rPr lang="en-AU" sz="2000" dirty="0"/>
              <a:t>#COMPINFO# - Change compilation information based on your own personal use.</a:t>
            </a:r>
          </a:p>
          <a:p>
            <a:r>
              <a:rPr lang="en-AU" sz="2000" dirty="0"/>
              <a:t>#CONTACT# - Change contact information</a:t>
            </a:r>
          </a:p>
        </p:txBody>
      </p:sp>
      <p:sp>
        <p:nvSpPr>
          <p:cNvPr id="6" name="TextBox 5">
            <a:extLst>
              <a:ext uri="{FF2B5EF4-FFF2-40B4-BE49-F238E27FC236}">
                <a16:creationId xmlns:a16="http://schemas.microsoft.com/office/drawing/2014/main" id="{7989C9B6-CAE8-7493-FCA5-6FBC8C1D9456}"/>
              </a:ext>
            </a:extLst>
          </p:cNvPr>
          <p:cNvSpPr txBox="1"/>
          <p:nvPr/>
        </p:nvSpPr>
        <p:spPr>
          <a:xfrm>
            <a:off x="4453587" y="249980"/>
            <a:ext cx="7195711" cy="646331"/>
          </a:xfrm>
          <a:prstGeom prst="rect">
            <a:avLst/>
          </a:prstGeom>
          <a:noFill/>
        </p:spPr>
        <p:txBody>
          <a:bodyPr wrap="square" rtlCol="0">
            <a:spAutoFit/>
          </a:bodyPr>
          <a:lstStyle/>
          <a:p>
            <a:r>
              <a:rPr lang="en-AU" sz="1800" dirty="0"/>
              <a:t>To jump through all of them, they will all be marked #ID#.</a:t>
            </a:r>
          </a:p>
          <a:p>
            <a:endParaRPr lang="en-AU" dirty="0"/>
          </a:p>
        </p:txBody>
      </p:sp>
    </p:spTree>
    <p:extLst>
      <p:ext uri="{BB962C8B-B14F-4D97-AF65-F5344CB8AC3E}">
        <p14:creationId xmlns:p14="http://schemas.microsoft.com/office/powerpoint/2010/main" val="2793489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DAA1D-ACE5-9453-7711-DD16754CC8A1}"/>
              </a:ext>
            </a:extLst>
          </p:cNvPr>
          <p:cNvSpPr>
            <a:spLocks noGrp="1"/>
          </p:cNvSpPr>
          <p:nvPr>
            <p:ph type="title"/>
          </p:nvPr>
        </p:nvSpPr>
        <p:spPr>
          <a:xfrm>
            <a:off x="5868557" y="1138036"/>
            <a:ext cx="5444382" cy="1402470"/>
          </a:xfrm>
        </p:spPr>
        <p:txBody>
          <a:bodyPr anchor="t">
            <a:normAutofit/>
          </a:bodyPr>
          <a:lstStyle/>
          <a:p>
            <a:r>
              <a:rPr lang="en-AU" sz="3200"/>
              <a:t>How to comment</a:t>
            </a:r>
          </a:p>
        </p:txBody>
      </p:sp>
      <p:pic>
        <p:nvPicPr>
          <p:cNvPr id="5" name="Picture 4" descr="Computer script on a screen">
            <a:extLst>
              <a:ext uri="{FF2B5EF4-FFF2-40B4-BE49-F238E27FC236}">
                <a16:creationId xmlns:a16="http://schemas.microsoft.com/office/drawing/2014/main" id="{8B1E8EED-DF17-47DE-3591-A73808E4729D}"/>
              </a:ext>
            </a:extLst>
          </p:cNvPr>
          <p:cNvPicPr>
            <a:picLocks noChangeAspect="1"/>
          </p:cNvPicPr>
          <p:nvPr/>
        </p:nvPicPr>
        <p:blipFill rotWithShape="1">
          <a:blip r:embed="rId2"/>
          <a:srcRect l="5045" r="44817"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55E008-0AE8-737F-5060-DAFBF68605A7}"/>
              </a:ext>
            </a:extLst>
          </p:cNvPr>
          <p:cNvSpPr>
            <a:spLocks noGrp="1"/>
          </p:cNvSpPr>
          <p:nvPr>
            <p:ph idx="1"/>
          </p:nvPr>
        </p:nvSpPr>
        <p:spPr>
          <a:xfrm>
            <a:off x="5868557" y="2551176"/>
            <a:ext cx="5444382" cy="3591207"/>
          </a:xfrm>
        </p:spPr>
        <p:txBody>
          <a:bodyPr>
            <a:normAutofit/>
          </a:bodyPr>
          <a:lstStyle/>
          <a:p>
            <a:r>
              <a:rPr lang="en-AU" sz="2000" dirty="0"/>
              <a:t>HTML: &lt;!-- This is a comment --&gt;</a:t>
            </a:r>
          </a:p>
          <a:p>
            <a:pPr lvl="1"/>
            <a:r>
              <a:rPr lang="en-AU" sz="2000" dirty="0"/>
              <a:t>For comments in the &lt;head&gt; and &lt;body&gt; code.</a:t>
            </a:r>
          </a:p>
          <a:p>
            <a:r>
              <a:rPr lang="en-AU" sz="2000" dirty="0"/>
              <a:t>CSS: /* This is a comment */</a:t>
            </a:r>
          </a:p>
          <a:p>
            <a:pPr lvl="1"/>
            <a:r>
              <a:rPr lang="en-AU" sz="2000" dirty="0"/>
              <a:t>For comments in your CSS file or in the &lt;style&gt; section.</a:t>
            </a:r>
          </a:p>
          <a:p>
            <a:r>
              <a:rPr lang="en-AU" sz="2000" dirty="0"/>
              <a:t>JavaScript: //This is a comment</a:t>
            </a:r>
          </a:p>
          <a:p>
            <a:pPr lvl="1"/>
            <a:r>
              <a:rPr lang="en-AU" sz="2000" dirty="0"/>
              <a:t>For comments in JavaScript files or in the &lt;script&gt; section.</a:t>
            </a:r>
          </a:p>
        </p:txBody>
      </p:sp>
    </p:spTree>
    <p:extLst>
      <p:ext uri="{BB962C8B-B14F-4D97-AF65-F5344CB8AC3E}">
        <p14:creationId xmlns:p14="http://schemas.microsoft.com/office/powerpoint/2010/main" val="1384437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038C-9EA9-E709-8EA8-A3EC6A5DCABC}"/>
              </a:ext>
            </a:extLst>
          </p:cNvPr>
          <p:cNvSpPr>
            <a:spLocks noGrp="1"/>
          </p:cNvSpPr>
          <p:nvPr>
            <p:ph type="title"/>
          </p:nvPr>
        </p:nvSpPr>
        <p:spPr/>
        <p:txBody>
          <a:bodyPr/>
          <a:lstStyle/>
          <a:p>
            <a:r>
              <a:rPr lang="en-AU" dirty="0"/>
              <a:t>Useful HTML notes</a:t>
            </a:r>
          </a:p>
        </p:txBody>
      </p:sp>
      <p:sp>
        <p:nvSpPr>
          <p:cNvPr id="3" name="Content Placeholder 2">
            <a:extLst>
              <a:ext uri="{FF2B5EF4-FFF2-40B4-BE49-F238E27FC236}">
                <a16:creationId xmlns:a16="http://schemas.microsoft.com/office/drawing/2014/main" id="{EDEF2603-735F-8559-2488-D143E425FB06}"/>
              </a:ext>
            </a:extLst>
          </p:cNvPr>
          <p:cNvSpPr>
            <a:spLocks noGrp="1"/>
          </p:cNvSpPr>
          <p:nvPr>
            <p:ph idx="1"/>
          </p:nvPr>
        </p:nvSpPr>
        <p:spPr/>
        <p:txBody>
          <a:bodyPr>
            <a:normAutofit/>
          </a:bodyPr>
          <a:lstStyle/>
          <a:p>
            <a:r>
              <a:rPr lang="en-AU" b="1" dirty="0"/>
              <a:t>&lt;p&gt;Paragraph text&lt;/p&gt; </a:t>
            </a:r>
            <a:r>
              <a:rPr lang="en-AU" dirty="0"/>
              <a:t>- Creates a new paragraph.</a:t>
            </a:r>
          </a:p>
          <a:p>
            <a:r>
              <a:rPr lang="en-AU" b="1" dirty="0"/>
              <a:t>&lt;</a:t>
            </a:r>
            <a:r>
              <a:rPr lang="en-AU" b="1" dirty="0" err="1"/>
              <a:t>br</a:t>
            </a:r>
            <a:r>
              <a:rPr lang="en-AU" b="1" dirty="0"/>
              <a:t>&gt; </a:t>
            </a:r>
            <a:r>
              <a:rPr lang="en-AU" dirty="0"/>
              <a:t>- </a:t>
            </a:r>
            <a:r>
              <a:rPr lang="en-AU" dirty="0" err="1"/>
              <a:t>Breakline</a:t>
            </a:r>
            <a:r>
              <a:rPr lang="en-AU" dirty="0"/>
              <a:t> that puts the next text onto a new line. However, there is no spacing unlike a paragraph’s text.</a:t>
            </a:r>
          </a:p>
          <a:p>
            <a:r>
              <a:rPr lang="en-AU" b="1" dirty="0"/>
              <a:t>&lt;div class=“class” id=“id”&gt;&lt;/div&gt; </a:t>
            </a:r>
            <a:r>
              <a:rPr lang="en-AU" dirty="0"/>
              <a:t>- Creates a container. Contents of the container is based on the text and images inside and the size and specifications is based on the CSS applied to the class and ID.</a:t>
            </a:r>
          </a:p>
          <a:p>
            <a:r>
              <a:rPr lang="en-AU" b="1" dirty="0"/>
              <a:t>&lt;</a:t>
            </a:r>
            <a:r>
              <a:rPr lang="en-AU" b="1" dirty="0" err="1"/>
              <a:t>img</a:t>
            </a:r>
            <a:r>
              <a:rPr lang="en-AU" b="1" dirty="0"/>
              <a:t> </a:t>
            </a:r>
            <a:r>
              <a:rPr lang="en-AU" b="1" dirty="0" err="1"/>
              <a:t>src</a:t>
            </a:r>
            <a:r>
              <a:rPr lang="en-AU" b="1" dirty="0"/>
              <a:t>="self-portrait.jpg" class=“image"&gt; </a:t>
            </a:r>
            <a:r>
              <a:rPr lang="en-AU" dirty="0"/>
              <a:t>- Inserts an image of the file self-portrait.jpg with specifications of the class “image” on the CSS.</a:t>
            </a:r>
          </a:p>
          <a:p>
            <a:endParaRPr lang="en-AU" dirty="0"/>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417023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F160-9531-3DC6-0AAD-52CEA0012D84}"/>
              </a:ext>
            </a:extLst>
          </p:cNvPr>
          <p:cNvSpPr>
            <a:spLocks noGrp="1"/>
          </p:cNvSpPr>
          <p:nvPr>
            <p:ph type="title"/>
          </p:nvPr>
        </p:nvSpPr>
        <p:spPr/>
        <p:txBody>
          <a:bodyPr/>
          <a:lstStyle/>
          <a:p>
            <a:r>
              <a:rPr lang="en-AU" dirty="0"/>
              <a:t>CSS – Cascade Styling Sheet</a:t>
            </a:r>
            <a:endParaRPr lang="en-US" dirty="0"/>
          </a:p>
        </p:txBody>
      </p:sp>
      <p:sp>
        <p:nvSpPr>
          <p:cNvPr id="3" name="Content Placeholder 2">
            <a:extLst>
              <a:ext uri="{FF2B5EF4-FFF2-40B4-BE49-F238E27FC236}">
                <a16:creationId xmlns:a16="http://schemas.microsoft.com/office/drawing/2014/main" id="{71AB60E8-A851-D331-2123-36CE063B9294}"/>
              </a:ext>
            </a:extLst>
          </p:cNvPr>
          <p:cNvSpPr>
            <a:spLocks noGrp="1"/>
          </p:cNvSpPr>
          <p:nvPr>
            <p:ph idx="1"/>
          </p:nvPr>
        </p:nvSpPr>
        <p:spPr/>
        <p:txBody>
          <a:bodyPr>
            <a:normAutofit/>
          </a:bodyPr>
          <a:lstStyle/>
          <a:p>
            <a:r>
              <a:rPr lang="en-AU" dirty="0"/>
              <a:t>Allows you to modify all HTML classes and IDs at the same time on the separate file.</a:t>
            </a:r>
          </a:p>
          <a:p>
            <a:r>
              <a:rPr lang="en-AU" dirty="0"/>
              <a:t>Helps keep HTML code tidy and allows for batch editing rather than needing to go to the separate </a:t>
            </a:r>
            <a:r>
              <a:rPr lang="en-AU" dirty="0" err="1"/>
              <a:t>divs</a:t>
            </a:r>
            <a:r>
              <a:rPr lang="en-AU" dirty="0"/>
              <a:t> to modify each section individually. </a:t>
            </a:r>
          </a:p>
          <a:p>
            <a:r>
              <a:rPr lang="en-AU" dirty="0"/>
              <a:t>Code follows a different format than HTML. </a:t>
            </a:r>
          </a:p>
          <a:p>
            <a:r>
              <a:rPr lang="en-AU" dirty="0"/>
              <a:t>Classes and IDs need to be contained in these brackets {}.</a:t>
            </a:r>
          </a:p>
          <a:p>
            <a:r>
              <a:rPr lang="en-AU" dirty="0"/>
              <a:t>CSS functions usually go “function: specifications;”</a:t>
            </a:r>
          </a:p>
          <a:p>
            <a:r>
              <a:rPr lang="en-AU" dirty="0"/>
              <a:t>CSS functions need to end in a semi-colon as seen in the sample text on the next slide.</a:t>
            </a:r>
            <a:endParaRPr lang="en-US" dirty="0"/>
          </a:p>
        </p:txBody>
      </p:sp>
    </p:spTree>
    <p:extLst>
      <p:ext uri="{BB962C8B-B14F-4D97-AF65-F5344CB8AC3E}">
        <p14:creationId xmlns:p14="http://schemas.microsoft.com/office/powerpoint/2010/main" val="3828827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C6DFF1-5F88-17E9-C55E-EC02E9A0C874}"/>
              </a:ext>
            </a:extLst>
          </p:cNvPr>
          <p:cNvSpPr>
            <a:spLocks noGrp="1"/>
          </p:cNvSpPr>
          <p:nvPr>
            <p:ph type="title"/>
          </p:nvPr>
        </p:nvSpPr>
        <p:spPr>
          <a:xfrm>
            <a:off x="838200" y="1412488"/>
            <a:ext cx="2899189" cy="4363844"/>
          </a:xfrm>
        </p:spPr>
        <p:txBody>
          <a:bodyPr anchor="t">
            <a:normAutofit/>
          </a:bodyPr>
          <a:lstStyle/>
          <a:p>
            <a:r>
              <a:rPr lang="en-AU" sz="4000" b="1" dirty="0">
                <a:solidFill>
                  <a:srgbClr val="FFFFFF"/>
                </a:solidFill>
              </a:rPr>
              <a:t>Ctrl + F shortcuts for navigating my CSS template</a:t>
            </a:r>
          </a:p>
        </p:txBody>
      </p:sp>
      <p:sp>
        <p:nvSpPr>
          <p:cNvPr id="3" name="Content Placeholder 2">
            <a:extLst>
              <a:ext uri="{FF2B5EF4-FFF2-40B4-BE49-F238E27FC236}">
                <a16:creationId xmlns:a16="http://schemas.microsoft.com/office/drawing/2014/main" id="{DD1AE2C5-BDBF-2C21-4274-763DDDCDD282}"/>
              </a:ext>
            </a:extLst>
          </p:cNvPr>
          <p:cNvSpPr>
            <a:spLocks noGrp="1"/>
          </p:cNvSpPr>
          <p:nvPr>
            <p:ph sz="half" idx="1"/>
          </p:nvPr>
        </p:nvSpPr>
        <p:spPr>
          <a:xfrm>
            <a:off x="4059051" y="763096"/>
            <a:ext cx="4070820" cy="6032409"/>
          </a:xfrm>
        </p:spPr>
        <p:txBody>
          <a:bodyPr>
            <a:normAutofit/>
          </a:bodyPr>
          <a:lstStyle/>
          <a:p>
            <a:r>
              <a:rPr lang="en-AU" sz="2000" dirty="0"/>
              <a:t>#START DNT# - Start of the DO NOT TOUCH (DNT) part of my CSS. Mostly a formality but modifying the CSS in this section WILL affect the display of your </a:t>
            </a:r>
            <a:r>
              <a:rPr lang="en-AU" sz="2000" dirty="0" err="1"/>
              <a:t>Geoportfolio</a:t>
            </a:r>
            <a:r>
              <a:rPr lang="en-AU" sz="2000" dirty="0"/>
              <a:t>.</a:t>
            </a:r>
          </a:p>
          <a:p>
            <a:r>
              <a:rPr lang="en-AU" sz="2000" dirty="0"/>
              <a:t>#END DNT# - End of the DO NOT TOUCH (DNT) part of my CSS. </a:t>
            </a:r>
          </a:p>
          <a:p>
            <a:r>
              <a:rPr lang="en-AU" sz="2000" dirty="0"/>
              <a:t>#HEADER COLOR# - Change the colour of the header at the top of the page.</a:t>
            </a:r>
          </a:p>
          <a:p>
            <a:r>
              <a:rPr lang="en-AU" sz="2000" dirty="0"/>
              <a:t>#FONT# - Changes the font of EVERYTHING.</a:t>
            </a:r>
          </a:p>
          <a:p>
            <a:r>
              <a:rPr lang="en-AU" sz="2000" dirty="0"/>
              <a:t>#UL COLOR# - Changes </a:t>
            </a:r>
            <a:r>
              <a:rPr lang="en-AU" sz="2000" dirty="0" err="1"/>
              <a:t>color</a:t>
            </a:r>
            <a:r>
              <a:rPr lang="en-AU" sz="2000" dirty="0"/>
              <a:t> of underline in sub-titles of sections</a:t>
            </a:r>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580A229-D77A-051C-7CAF-F9E3563F475B}"/>
              </a:ext>
            </a:extLst>
          </p:cNvPr>
          <p:cNvSpPr>
            <a:spLocks noGrp="1"/>
          </p:cNvSpPr>
          <p:nvPr>
            <p:ph sz="half" idx="2"/>
          </p:nvPr>
        </p:nvSpPr>
        <p:spPr>
          <a:xfrm>
            <a:off x="8190129" y="763096"/>
            <a:ext cx="3854949" cy="6032409"/>
          </a:xfrm>
        </p:spPr>
        <p:txBody>
          <a:bodyPr>
            <a:normAutofit/>
          </a:bodyPr>
          <a:lstStyle/>
          <a:p>
            <a:r>
              <a:rPr lang="en-AU" sz="2000" dirty="0"/>
              <a:t>#I WIDTH# - Changes the width of the icons in the “Skills and Proficiencies” table</a:t>
            </a:r>
          </a:p>
          <a:p>
            <a:r>
              <a:rPr lang="en-AU" sz="2000" dirty="0"/>
              <a:t>#I HEIGHT# - Changes the height of the icons in the “Skills and Proficiencies” table</a:t>
            </a:r>
          </a:p>
          <a:p>
            <a:r>
              <a:rPr lang="en-AU" sz="2000" dirty="0"/>
              <a:t>#BAR COLOR# - Changes the </a:t>
            </a:r>
            <a:r>
              <a:rPr lang="en-AU" sz="2000" dirty="0" err="1"/>
              <a:t>color</a:t>
            </a:r>
            <a:r>
              <a:rPr lang="en-AU" sz="2000" dirty="0"/>
              <a:t> of the bar</a:t>
            </a:r>
          </a:p>
          <a:p>
            <a:r>
              <a:rPr lang="en-AU" sz="2000" dirty="0"/>
              <a:t>#BAR TEXT COLOR# - Changes the text </a:t>
            </a:r>
            <a:r>
              <a:rPr lang="en-AU" sz="2000" dirty="0" err="1"/>
              <a:t>color</a:t>
            </a:r>
            <a:r>
              <a:rPr lang="en-AU" sz="2000" dirty="0"/>
              <a:t> of the bar</a:t>
            </a:r>
          </a:p>
          <a:p>
            <a:endParaRPr lang="en-AU" sz="2000" dirty="0"/>
          </a:p>
        </p:txBody>
      </p:sp>
      <p:sp>
        <p:nvSpPr>
          <p:cNvPr id="6" name="TextBox 5">
            <a:extLst>
              <a:ext uri="{FF2B5EF4-FFF2-40B4-BE49-F238E27FC236}">
                <a16:creationId xmlns:a16="http://schemas.microsoft.com/office/drawing/2014/main" id="{7989C9B6-CAE8-7493-FCA5-6FBC8C1D9456}"/>
              </a:ext>
            </a:extLst>
          </p:cNvPr>
          <p:cNvSpPr txBox="1"/>
          <p:nvPr/>
        </p:nvSpPr>
        <p:spPr>
          <a:xfrm>
            <a:off x="4453587" y="249980"/>
            <a:ext cx="7195711" cy="646331"/>
          </a:xfrm>
          <a:prstGeom prst="rect">
            <a:avLst/>
          </a:prstGeom>
          <a:noFill/>
        </p:spPr>
        <p:txBody>
          <a:bodyPr wrap="square" rtlCol="0">
            <a:spAutoFit/>
          </a:bodyPr>
          <a:lstStyle/>
          <a:p>
            <a:r>
              <a:rPr lang="en-AU" sz="1800" dirty="0"/>
              <a:t>To jump through all of them, they will all be marked #ID#.</a:t>
            </a:r>
          </a:p>
          <a:p>
            <a:endParaRPr lang="en-AU" dirty="0"/>
          </a:p>
        </p:txBody>
      </p:sp>
    </p:spTree>
    <p:extLst>
      <p:ext uri="{BB962C8B-B14F-4D97-AF65-F5344CB8AC3E}">
        <p14:creationId xmlns:p14="http://schemas.microsoft.com/office/powerpoint/2010/main" val="3666801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9081-9847-1A7F-3A4E-BBA28CCC6946}"/>
              </a:ext>
            </a:extLst>
          </p:cNvPr>
          <p:cNvSpPr>
            <a:spLocks noGrp="1"/>
          </p:cNvSpPr>
          <p:nvPr>
            <p:ph type="title"/>
          </p:nvPr>
        </p:nvSpPr>
        <p:spPr/>
        <p:txBody>
          <a:bodyPr/>
          <a:lstStyle/>
          <a:p>
            <a:r>
              <a:rPr lang="en-AU" dirty="0"/>
              <a:t>Tips from personal experience</a:t>
            </a:r>
            <a:endParaRPr lang="en-US" dirty="0"/>
          </a:p>
        </p:txBody>
      </p:sp>
      <p:sp>
        <p:nvSpPr>
          <p:cNvPr id="3" name="Content Placeholder 2">
            <a:extLst>
              <a:ext uri="{FF2B5EF4-FFF2-40B4-BE49-F238E27FC236}">
                <a16:creationId xmlns:a16="http://schemas.microsoft.com/office/drawing/2014/main" id="{08CF8410-DC0A-D01B-9A6A-F2B81C8C2248}"/>
              </a:ext>
            </a:extLst>
          </p:cNvPr>
          <p:cNvSpPr>
            <a:spLocks noGrp="1"/>
          </p:cNvSpPr>
          <p:nvPr>
            <p:ph idx="1"/>
          </p:nvPr>
        </p:nvSpPr>
        <p:spPr>
          <a:xfrm>
            <a:off x="838200" y="1457325"/>
            <a:ext cx="10515600" cy="5238750"/>
          </a:xfrm>
        </p:spPr>
        <p:txBody>
          <a:bodyPr>
            <a:normAutofit/>
          </a:bodyPr>
          <a:lstStyle/>
          <a:p>
            <a:r>
              <a:rPr lang="en-AU" dirty="0"/>
              <a:t>If certain code isn’t working, Inspect Element (Right click and press Inspect) can have the code be modified while the web page is open as seen in the next slide)</a:t>
            </a:r>
          </a:p>
          <a:p>
            <a:r>
              <a:rPr lang="en-AU" dirty="0"/>
              <a:t>Alternatively, create a new HTML document and play around with just the code causing issues there. That can isolate the issue while not having to worry about other parts of your webpage.</a:t>
            </a:r>
          </a:p>
          <a:p>
            <a:r>
              <a:rPr lang="en-AU" dirty="0"/>
              <a:t>Text compare can be used to compare between my original HTML code and your own to detect what is causing issues in code you think you left alone:</a:t>
            </a:r>
          </a:p>
          <a:p>
            <a:r>
              <a:rPr lang="en-AU" dirty="0">
                <a:hlinkClick r:id="rId2"/>
              </a:rPr>
              <a:t>https://text-compare.com/</a:t>
            </a:r>
            <a:endParaRPr lang="en-AU" dirty="0"/>
          </a:p>
          <a:p>
            <a:endParaRPr lang="en-AU" dirty="0"/>
          </a:p>
        </p:txBody>
      </p:sp>
    </p:spTree>
    <p:extLst>
      <p:ext uri="{BB962C8B-B14F-4D97-AF65-F5344CB8AC3E}">
        <p14:creationId xmlns:p14="http://schemas.microsoft.com/office/powerpoint/2010/main" val="306221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Arc 1036">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B554D0C4-23D1-6D07-0C5B-9083E291DE9A}"/>
              </a:ext>
            </a:extLst>
          </p:cNvPr>
          <p:cNvSpPr>
            <a:spLocks noGrp="1"/>
          </p:cNvSpPr>
          <p:nvPr>
            <p:ph type="title"/>
          </p:nvPr>
        </p:nvSpPr>
        <p:spPr>
          <a:xfrm>
            <a:off x="4184542" y="486184"/>
            <a:ext cx="7363990" cy="1325563"/>
          </a:xfrm>
        </p:spPr>
        <p:txBody>
          <a:bodyPr>
            <a:normAutofit/>
          </a:bodyPr>
          <a:lstStyle/>
          <a:p>
            <a:r>
              <a:rPr lang="en-AU"/>
              <a:t>What you need</a:t>
            </a:r>
            <a:endParaRPr lang="en-AU" dirty="0"/>
          </a:p>
        </p:txBody>
      </p:sp>
      <p:pic>
        <p:nvPicPr>
          <p:cNvPr id="1030" name="Picture 6">
            <a:extLst>
              <a:ext uri="{FF2B5EF4-FFF2-40B4-BE49-F238E27FC236}">
                <a16:creationId xmlns:a16="http://schemas.microsoft.com/office/drawing/2014/main" id="{D434BFEB-0201-028B-577A-6D67ED699E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GitHub Logos and Usage · GitHub">
            <a:extLst>
              <a:ext uri="{FF2B5EF4-FFF2-40B4-BE49-F238E27FC236}">
                <a16:creationId xmlns:a16="http://schemas.microsoft.com/office/drawing/2014/main" id="{B5144F4E-70C7-96A6-F139-7BE9BF7CD8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AC7A7A-E549-7EBC-333E-768BEE67C818}"/>
              </a:ext>
            </a:extLst>
          </p:cNvPr>
          <p:cNvSpPr>
            <a:spLocks noGrp="1"/>
          </p:cNvSpPr>
          <p:nvPr>
            <p:ph idx="1"/>
          </p:nvPr>
        </p:nvSpPr>
        <p:spPr>
          <a:xfrm>
            <a:off x="4184542" y="1946684"/>
            <a:ext cx="7363990" cy="4351338"/>
          </a:xfrm>
        </p:spPr>
        <p:txBody>
          <a:bodyPr>
            <a:normAutofit/>
          </a:bodyPr>
          <a:lstStyle/>
          <a:p>
            <a:r>
              <a:rPr lang="en-AU" sz="2200" dirty="0"/>
              <a:t>A working computer</a:t>
            </a:r>
          </a:p>
          <a:p>
            <a:endParaRPr lang="en-AU" sz="2200" dirty="0"/>
          </a:p>
          <a:p>
            <a:r>
              <a:rPr lang="en-AU" sz="2200" dirty="0"/>
              <a:t>Visual Studio Code: </a:t>
            </a:r>
            <a:r>
              <a:rPr lang="en-AU" sz="2200" b="0" i="0" dirty="0">
                <a:effectLst/>
                <a:latin typeface="-apple-system"/>
                <a:hlinkClick r:id="rId4" tooltip="https://code.visualstudio.com/download"/>
              </a:rPr>
              <a:t>https://code.visualstudio.com/Download</a:t>
            </a:r>
            <a:endParaRPr lang="en-AU" sz="2200" dirty="0"/>
          </a:p>
          <a:p>
            <a:endParaRPr lang="en-AU" sz="2200" dirty="0"/>
          </a:p>
          <a:p>
            <a:r>
              <a:rPr lang="en-AU" sz="2200" dirty="0"/>
              <a:t>GitHub: </a:t>
            </a:r>
            <a:r>
              <a:rPr lang="en-AU" sz="2200" b="0" i="0" dirty="0">
                <a:effectLst/>
                <a:latin typeface="-apple-system"/>
                <a:hlinkClick r:id="rId5" tooltip="https://github.com/"/>
              </a:rPr>
              <a:t>https://github.com/</a:t>
            </a:r>
            <a:endParaRPr lang="en-AU" sz="2200" b="0" i="0" dirty="0">
              <a:effectLst/>
              <a:latin typeface="-apple-system"/>
            </a:endParaRPr>
          </a:p>
          <a:p>
            <a:pPr marL="0" indent="0">
              <a:buNone/>
            </a:pPr>
            <a:endParaRPr lang="en-AU" sz="2200" dirty="0">
              <a:latin typeface="-apple-system"/>
            </a:endParaRPr>
          </a:p>
          <a:p>
            <a:r>
              <a:rPr lang="en-AU" sz="2200" b="0" i="0" dirty="0">
                <a:effectLst/>
                <a:latin typeface="-apple-system"/>
              </a:rPr>
              <a:t>Any images you want on your </a:t>
            </a:r>
            <a:r>
              <a:rPr lang="en-AU" sz="2200" b="0" i="0" dirty="0" err="1">
                <a:effectLst/>
                <a:latin typeface="-apple-system"/>
              </a:rPr>
              <a:t>Geoportfolio</a:t>
            </a:r>
            <a:r>
              <a:rPr lang="en-AU" sz="2200" b="0" i="0" dirty="0">
                <a:effectLst/>
                <a:latin typeface="-apple-system"/>
              </a:rPr>
              <a:t> saved in the same folder as your HTML and CSS files.</a:t>
            </a:r>
          </a:p>
          <a:p>
            <a:endParaRPr lang="en-AU" sz="2200" dirty="0"/>
          </a:p>
        </p:txBody>
      </p:sp>
    </p:spTree>
    <p:extLst>
      <p:ext uri="{BB962C8B-B14F-4D97-AF65-F5344CB8AC3E}">
        <p14:creationId xmlns:p14="http://schemas.microsoft.com/office/powerpoint/2010/main" val="25844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9081-9847-1A7F-3A4E-BBA28CCC6946}"/>
              </a:ext>
            </a:extLst>
          </p:cNvPr>
          <p:cNvSpPr>
            <a:spLocks noGrp="1"/>
          </p:cNvSpPr>
          <p:nvPr>
            <p:ph type="title"/>
          </p:nvPr>
        </p:nvSpPr>
        <p:spPr/>
        <p:txBody>
          <a:bodyPr/>
          <a:lstStyle/>
          <a:p>
            <a:r>
              <a:rPr lang="en-AU" dirty="0"/>
              <a:t>Tips from personal experience</a:t>
            </a:r>
            <a:endParaRPr lang="en-US" dirty="0"/>
          </a:p>
        </p:txBody>
      </p:sp>
      <p:sp>
        <p:nvSpPr>
          <p:cNvPr id="3" name="Content Placeholder 2">
            <a:extLst>
              <a:ext uri="{FF2B5EF4-FFF2-40B4-BE49-F238E27FC236}">
                <a16:creationId xmlns:a16="http://schemas.microsoft.com/office/drawing/2014/main" id="{08CF8410-DC0A-D01B-9A6A-F2B81C8C2248}"/>
              </a:ext>
            </a:extLst>
          </p:cNvPr>
          <p:cNvSpPr>
            <a:spLocks noGrp="1"/>
          </p:cNvSpPr>
          <p:nvPr>
            <p:ph idx="1"/>
          </p:nvPr>
        </p:nvSpPr>
        <p:spPr>
          <a:xfrm>
            <a:off x="838200" y="1457325"/>
            <a:ext cx="10515600" cy="5238750"/>
          </a:xfrm>
        </p:spPr>
        <p:txBody>
          <a:bodyPr>
            <a:normAutofit/>
          </a:bodyPr>
          <a:lstStyle/>
          <a:p>
            <a:r>
              <a:rPr lang="en-AU" dirty="0"/>
              <a:t>When naming classes and IDs, create something unique and easy to remember. Naming it something basic (e.g. box) will make ALL contents with a class of box be affected. Naming it something too long (e.g. landscape images for only Applied Geospatial Techniques) will be a chore to type.</a:t>
            </a:r>
          </a:p>
          <a:p>
            <a:r>
              <a:rPr lang="en-AU" dirty="0"/>
              <a:t>Comment, </a:t>
            </a:r>
            <a:r>
              <a:rPr lang="en-AU" b="1" dirty="0"/>
              <a:t>Comment, COMMENT!</a:t>
            </a:r>
            <a:r>
              <a:rPr lang="en-AU" dirty="0"/>
              <a:t> Leave comments on your code so you know what each code does. This will be helpful in case you need to make a change.</a:t>
            </a:r>
          </a:p>
        </p:txBody>
      </p:sp>
    </p:spTree>
    <p:extLst>
      <p:ext uri="{BB962C8B-B14F-4D97-AF65-F5344CB8AC3E}">
        <p14:creationId xmlns:p14="http://schemas.microsoft.com/office/powerpoint/2010/main" val="153542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4B877-6F95-738D-735C-E142F5BC7942}"/>
              </a:ext>
            </a:extLst>
          </p:cNvPr>
          <p:cNvSpPr>
            <a:spLocks noGrp="1"/>
          </p:cNvSpPr>
          <p:nvPr>
            <p:ph type="title"/>
          </p:nvPr>
        </p:nvSpPr>
        <p:spPr/>
        <p:txBody>
          <a:bodyPr/>
          <a:lstStyle/>
          <a:p>
            <a:r>
              <a:rPr lang="en-US" dirty="0"/>
              <a:t>Inspect element is a useful tool for web design!</a:t>
            </a:r>
          </a:p>
        </p:txBody>
      </p:sp>
      <p:sp>
        <p:nvSpPr>
          <p:cNvPr id="3" name="Content Placeholder 2">
            <a:extLst>
              <a:ext uri="{FF2B5EF4-FFF2-40B4-BE49-F238E27FC236}">
                <a16:creationId xmlns:a16="http://schemas.microsoft.com/office/drawing/2014/main" id="{159976C1-44ED-5934-023A-E47F48BCBA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F0D5691-F231-100C-1451-D73428127B2C}"/>
              </a:ext>
            </a:extLst>
          </p:cNvPr>
          <p:cNvPicPr>
            <a:picLocks noChangeAspect="1"/>
          </p:cNvPicPr>
          <p:nvPr/>
        </p:nvPicPr>
        <p:blipFill>
          <a:blip r:embed="rId2"/>
          <a:stretch>
            <a:fillRect/>
          </a:stretch>
        </p:blipFill>
        <p:spPr>
          <a:xfrm>
            <a:off x="960847" y="1690688"/>
            <a:ext cx="10270306" cy="4789955"/>
          </a:xfrm>
          <a:prstGeom prst="rect">
            <a:avLst/>
          </a:prstGeom>
        </p:spPr>
      </p:pic>
    </p:spTree>
    <p:extLst>
      <p:ext uri="{BB962C8B-B14F-4D97-AF65-F5344CB8AC3E}">
        <p14:creationId xmlns:p14="http://schemas.microsoft.com/office/powerpoint/2010/main" val="2705188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47A3-2392-345C-C7B5-E86052934F13}"/>
              </a:ext>
            </a:extLst>
          </p:cNvPr>
          <p:cNvSpPr>
            <a:spLocks noGrp="1"/>
          </p:cNvSpPr>
          <p:nvPr>
            <p:ph type="title"/>
          </p:nvPr>
        </p:nvSpPr>
        <p:spPr/>
        <p:txBody>
          <a:bodyPr/>
          <a:lstStyle/>
          <a:p>
            <a:r>
              <a:rPr lang="en-AU" dirty="0"/>
              <a:t>Important information</a:t>
            </a:r>
          </a:p>
        </p:txBody>
      </p:sp>
      <p:sp>
        <p:nvSpPr>
          <p:cNvPr id="3" name="Content Placeholder 2">
            <a:extLst>
              <a:ext uri="{FF2B5EF4-FFF2-40B4-BE49-F238E27FC236}">
                <a16:creationId xmlns:a16="http://schemas.microsoft.com/office/drawing/2014/main" id="{CB039F9C-DBC7-6D18-233F-FE265A3E4E9A}"/>
              </a:ext>
            </a:extLst>
          </p:cNvPr>
          <p:cNvSpPr>
            <a:spLocks noGrp="1"/>
          </p:cNvSpPr>
          <p:nvPr>
            <p:ph idx="1"/>
          </p:nvPr>
        </p:nvSpPr>
        <p:spPr/>
        <p:txBody>
          <a:bodyPr/>
          <a:lstStyle/>
          <a:p>
            <a:r>
              <a:rPr lang="en-US" dirty="0"/>
              <a:t>File extensions </a:t>
            </a:r>
            <a:r>
              <a:rPr lang="en-US" b="1" dirty="0"/>
              <a:t>are case sensitive</a:t>
            </a:r>
            <a:r>
              <a:rPr lang="en-US" dirty="0"/>
              <a:t>. If you write “work.PNG” but the image name is “work.png”, it will NOT be detected</a:t>
            </a:r>
            <a:endParaRPr lang="en-US" b="1" dirty="0"/>
          </a:p>
          <a:p>
            <a:r>
              <a:rPr lang="en-AU" dirty="0"/>
              <a:t>Name your </a:t>
            </a:r>
            <a:r>
              <a:rPr lang="en-AU" dirty="0" err="1"/>
              <a:t>geoportfolio</a:t>
            </a:r>
            <a:r>
              <a:rPr lang="en-AU" dirty="0"/>
              <a:t> “index.html”. This is so that it will be detected as the main page when uploaded onto GitHub. The .html file extension must be in </a:t>
            </a:r>
            <a:r>
              <a:rPr lang="en-AU" b="1" dirty="0"/>
              <a:t>lowercase letters.</a:t>
            </a:r>
          </a:p>
          <a:p>
            <a:endParaRPr lang="en-AU" dirty="0"/>
          </a:p>
          <a:p>
            <a:pPr marL="0" indent="0">
              <a:buNone/>
            </a:pPr>
            <a:endParaRPr lang="en-AU" dirty="0"/>
          </a:p>
        </p:txBody>
      </p:sp>
    </p:spTree>
    <p:extLst>
      <p:ext uri="{BB962C8B-B14F-4D97-AF65-F5344CB8AC3E}">
        <p14:creationId xmlns:p14="http://schemas.microsoft.com/office/powerpoint/2010/main" val="4216474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18EAB-EC19-F04D-6C00-635592707F5E}"/>
              </a:ext>
            </a:extLst>
          </p:cNvPr>
          <p:cNvSpPr>
            <a:spLocks noGrp="1"/>
          </p:cNvSpPr>
          <p:nvPr>
            <p:ph type="title"/>
          </p:nvPr>
        </p:nvSpPr>
        <p:spPr>
          <a:xfrm>
            <a:off x="0" y="3175"/>
            <a:ext cx="12192000" cy="1325563"/>
          </a:xfrm>
        </p:spPr>
        <p:txBody>
          <a:bodyPr>
            <a:normAutofit/>
          </a:bodyPr>
          <a:lstStyle/>
          <a:p>
            <a:pPr algn="ctr"/>
            <a:r>
              <a:rPr lang="en-AU" sz="3600" dirty="0"/>
              <a:t>Rule of thumb: Widgets and effects are nice but only use them when necessary!</a:t>
            </a:r>
          </a:p>
        </p:txBody>
      </p:sp>
      <p:sp>
        <p:nvSpPr>
          <p:cNvPr id="3" name="Content Placeholder 2">
            <a:extLst>
              <a:ext uri="{FF2B5EF4-FFF2-40B4-BE49-F238E27FC236}">
                <a16:creationId xmlns:a16="http://schemas.microsoft.com/office/drawing/2014/main" id="{622E0A6A-6C5F-BD23-B8A5-1BD3D811903A}"/>
              </a:ext>
            </a:extLst>
          </p:cNvPr>
          <p:cNvSpPr>
            <a:spLocks noGrp="1"/>
          </p:cNvSpPr>
          <p:nvPr>
            <p:ph idx="1"/>
          </p:nvPr>
        </p:nvSpPr>
        <p:spPr>
          <a:xfrm>
            <a:off x="838200" y="1120775"/>
            <a:ext cx="10515600" cy="4351338"/>
          </a:xfrm>
        </p:spPr>
        <p:txBody>
          <a:bodyPr/>
          <a:lstStyle/>
          <a:p>
            <a:pPr marL="0" indent="0" algn="ctr">
              <a:buNone/>
            </a:pPr>
            <a:r>
              <a:rPr lang="en-AU" dirty="0"/>
              <a:t>I do not want to see a page looking like this!</a:t>
            </a:r>
          </a:p>
        </p:txBody>
      </p:sp>
      <p:pic>
        <p:nvPicPr>
          <p:cNvPr id="1026" name="Picture 2" descr="Homer web page GIF - Find on GIFER">
            <a:extLst>
              <a:ext uri="{FF2B5EF4-FFF2-40B4-BE49-F238E27FC236}">
                <a16:creationId xmlns:a16="http://schemas.microsoft.com/office/drawing/2014/main" id="{01019A7D-F49D-4253-6B76-8ABD63908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454" y="1533525"/>
            <a:ext cx="7643045" cy="515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47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5355-D169-EF44-01E8-327722177044}"/>
              </a:ext>
            </a:extLst>
          </p:cNvPr>
          <p:cNvSpPr>
            <a:spLocks noGrp="1"/>
          </p:cNvSpPr>
          <p:nvPr>
            <p:ph type="title"/>
          </p:nvPr>
        </p:nvSpPr>
        <p:spPr>
          <a:xfrm>
            <a:off x="876692" y="741391"/>
            <a:ext cx="5479719" cy="1616203"/>
          </a:xfrm>
        </p:spPr>
        <p:txBody>
          <a:bodyPr anchor="b">
            <a:normAutofit/>
          </a:bodyPr>
          <a:lstStyle/>
          <a:p>
            <a:r>
              <a:rPr lang="en-AU" sz="3200" dirty="0"/>
              <a:t>Good websites</a:t>
            </a:r>
          </a:p>
        </p:txBody>
      </p:sp>
      <p:sp>
        <p:nvSpPr>
          <p:cNvPr id="3" name="Content Placeholder 2">
            <a:extLst>
              <a:ext uri="{FF2B5EF4-FFF2-40B4-BE49-F238E27FC236}">
                <a16:creationId xmlns:a16="http://schemas.microsoft.com/office/drawing/2014/main" id="{14A0224D-8D29-8B57-4CD4-81BBD3932637}"/>
              </a:ext>
            </a:extLst>
          </p:cNvPr>
          <p:cNvSpPr>
            <a:spLocks noGrp="1"/>
          </p:cNvSpPr>
          <p:nvPr>
            <p:ph idx="1"/>
          </p:nvPr>
        </p:nvSpPr>
        <p:spPr>
          <a:xfrm>
            <a:off x="876692" y="2533476"/>
            <a:ext cx="5479719" cy="3447832"/>
          </a:xfrm>
        </p:spPr>
        <p:txBody>
          <a:bodyPr anchor="t">
            <a:normAutofit/>
          </a:bodyPr>
          <a:lstStyle/>
          <a:p>
            <a:pPr marL="0" indent="0">
              <a:buNone/>
            </a:pPr>
            <a:r>
              <a:rPr lang="en-AU" sz="2000" dirty="0" err="1"/>
              <a:t>Flaticon</a:t>
            </a:r>
            <a:r>
              <a:rPr lang="en-AU" sz="2000" dirty="0"/>
              <a:t>: Good for obtaining vector images for icons (Account and attribution required)</a:t>
            </a:r>
          </a:p>
          <a:p>
            <a:r>
              <a:rPr lang="en-AU" sz="2000" dirty="0">
                <a:hlinkClick r:id="rId2"/>
              </a:rPr>
              <a:t>https://www.flaticon.com/</a:t>
            </a:r>
            <a:endParaRPr lang="en-AU" sz="2000" dirty="0"/>
          </a:p>
          <a:p>
            <a:pPr marL="0" indent="0">
              <a:buNone/>
            </a:pPr>
            <a:r>
              <a:rPr lang="en-AU" sz="2000" dirty="0"/>
              <a:t>w3schools: Good for HTML and CSS tutorials</a:t>
            </a:r>
          </a:p>
          <a:p>
            <a:r>
              <a:rPr lang="en-AU" sz="2000" dirty="0">
                <a:hlinkClick r:id="rId3"/>
              </a:rPr>
              <a:t>https://www.w3schools.com/</a:t>
            </a:r>
            <a:endParaRPr lang="en-AU" sz="2000" dirty="0"/>
          </a:p>
          <a:p>
            <a:pPr marL="0" indent="0">
              <a:buNone/>
            </a:pPr>
            <a:r>
              <a:rPr lang="en-AU" sz="2000" dirty="0"/>
              <a:t>Stack Overflow: Good for searching for some issues (assuming a similar problem has been encountered and that there is a helpful response).</a:t>
            </a:r>
          </a:p>
          <a:p>
            <a:r>
              <a:rPr lang="en-AU" sz="2000" dirty="0">
                <a:hlinkClick r:id="rId4"/>
              </a:rPr>
              <a:t>https://stackoverflow.com/</a:t>
            </a:r>
            <a:endParaRPr lang="en-AU" sz="2000" dirty="0"/>
          </a:p>
          <a:p>
            <a:endParaRPr lang="en-AU" sz="2000" dirty="0"/>
          </a:p>
          <a:p>
            <a:pPr marL="0" indent="0">
              <a:buNone/>
            </a:pPr>
            <a:endParaRPr lang="en-AU" sz="2000" dirty="0"/>
          </a:p>
          <a:p>
            <a:endParaRPr lang="en-AU" sz="2000" dirty="0"/>
          </a:p>
        </p:txBody>
      </p:sp>
      <p:pic>
        <p:nvPicPr>
          <p:cNvPr id="13" name="Picture 4" descr="Light bulb on yellow background with sketched light beams and cord">
            <a:extLst>
              <a:ext uri="{FF2B5EF4-FFF2-40B4-BE49-F238E27FC236}">
                <a16:creationId xmlns:a16="http://schemas.microsoft.com/office/drawing/2014/main" id="{AF9BA52A-A879-BE3D-16F0-3823C268D5A9}"/>
              </a:ext>
            </a:extLst>
          </p:cNvPr>
          <p:cNvPicPr>
            <a:picLocks noChangeAspect="1"/>
          </p:cNvPicPr>
          <p:nvPr/>
        </p:nvPicPr>
        <p:blipFill rotWithShape="1">
          <a:blip r:embed="rId5"/>
          <a:srcRect l="50063" r="5805"/>
          <a:stretch/>
        </p:blipFill>
        <p:spPr>
          <a:xfrm>
            <a:off x="7270812" y="10"/>
            <a:ext cx="4921187" cy="6857990"/>
          </a:xfrm>
          <a:prstGeom prst="rect">
            <a:avLst/>
          </a:prstGeom>
        </p:spPr>
      </p:pic>
      <p:grpSp>
        <p:nvGrpSpPr>
          <p:cNvPr id="14"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descr="W3Schools — Wikipédia">
            <a:extLst>
              <a:ext uri="{FF2B5EF4-FFF2-40B4-BE49-F238E27FC236}">
                <a16:creationId xmlns:a16="http://schemas.microsoft.com/office/drawing/2014/main" id="{CC0DB049-F257-40F9-CF93-5DAABFAF7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557" y="273782"/>
            <a:ext cx="1489167" cy="13805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cons for Google Slides and Google Docs">
            <a:extLst>
              <a:ext uri="{FF2B5EF4-FFF2-40B4-BE49-F238E27FC236}">
                <a16:creationId xmlns:a16="http://schemas.microsoft.com/office/drawing/2014/main" id="{26277A7B-F0DE-D16D-5BDE-2656282202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694" y="5846074"/>
            <a:ext cx="3638877" cy="70498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esign Stack Overflow">
            <a:extLst>
              <a:ext uri="{FF2B5EF4-FFF2-40B4-BE49-F238E27FC236}">
                <a16:creationId xmlns:a16="http://schemas.microsoft.com/office/drawing/2014/main" id="{3CDF0FAE-1406-C7A8-8C5D-B36A87E2CA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8652" y="172057"/>
            <a:ext cx="4204960" cy="164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07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0A05-4713-32CE-D9F4-BBDEDB2AA6C2}"/>
              </a:ext>
            </a:extLst>
          </p:cNvPr>
          <p:cNvSpPr>
            <a:spLocks noGrp="1"/>
          </p:cNvSpPr>
          <p:nvPr>
            <p:ph type="title"/>
          </p:nvPr>
        </p:nvSpPr>
        <p:spPr>
          <a:xfrm>
            <a:off x="6823878" y="741391"/>
            <a:ext cx="4491821" cy="1616203"/>
          </a:xfrm>
        </p:spPr>
        <p:txBody>
          <a:bodyPr anchor="b">
            <a:normAutofit/>
          </a:bodyPr>
          <a:lstStyle/>
          <a:p>
            <a:r>
              <a:rPr lang="en-AU" sz="3200"/>
              <a:t>Sample Geoportfolios from previous students to help guide you</a:t>
            </a:r>
          </a:p>
        </p:txBody>
      </p:sp>
      <p:pic>
        <p:nvPicPr>
          <p:cNvPr id="5" name="Picture 4">
            <a:extLst>
              <a:ext uri="{FF2B5EF4-FFF2-40B4-BE49-F238E27FC236}">
                <a16:creationId xmlns:a16="http://schemas.microsoft.com/office/drawing/2014/main" id="{F54B40D0-0B6A-1E69-3FF0-83D65ED75119}"/>
              </a:ext>
            </a:extLst>
          </p:cNvPr>
          <p:cNvPicPr>
            <a:picLocks noChangeAspect="1"/>
          </p:cNvPicPr>
          <p:nvPr/>
        </p:nvPicPr>
        <p:blipFill rotWithShape="1">
          <a:blip r:embed="rId2"/>
          <a:srcRect l="23289" r="17376"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4F59E70-BB7F-6B4F-18FC-3263F5DC74A1}"/>
              </a:ext>
            </a:extLst>
          </p:cNvPr>
          <p:cNvSpPr>
            <a:spLocks noGrp="1"/>
          </p:cNvSpPr>
          <p:nvPr>
            <p:ph idx="1"/>
          </p:nvPr>
        </p:nvSpPr>
        <p:spPr>
          <a:xfrm>
            <a:off x="6823878" y="2533476"/>
            <a:ext cx="4491820" cy="3447832"/>
          </a:xfrm>
        </p:spPr>
        <p:txBody>
          <a:bodyPr anchor="t">
            <a:normAutofit/>
          </a:bodyPr>
          <a:lstStyle/>
          <a:p>
            <a:r>
              <a:rPr lang="en-AU" sz="2000" dirty="0">
                <a:hlinkClick r:id="rId3"/>
              </a:rPr>
              <a:t>https://pupper42.github.io/ky_portfolio_web/#/</a:t>
            </a:r>
            <a:endParaRPr lang="en-AU" sz="2000" dirty="0"/>
          </a:p>
          <a:p>
            <a:endParaRPr lang="en-AU" sz="2000" dirty="0"/>
          </a:p>
          <a:p>
            <a:r>
              <a:rPr lang="en-AU" sz="2000" dirty="0">
                <a:hlinkClick r:id="rId4"/>
              </a:rPr>
              <a:t>https://www.olivertrembearthsgeoportfolio.com/</a:t>
            </a:r>
            <a:endParaRPr lang="en-AU" sz="2000" dirty="0"/>
          </a:p>
          <a:p>
            <a:endParaRPr lang="en-AU" sz="2000" dirty="0"/>
          </a:p>
          <a:p>
            <a:r>
              <a:rPr lang="en-AU" sz="2000" dirty="0">
                <a:hlinkClick r:id="rId5"/>
              </a:rPr>
              <a:t>https://oogumboogum.github.io/Geoportfolio_s3783650/</a:t>
            </a:r>
            <a:endParaRPr lang="en-AU" sz="2000" dirty="0"/>
          </a:p>
          <a:p>
            <a:endParaRPr lang="en-AU" sz="2000" dirty="0"/>
          </a:p>
        </p:txBody>
      </p:sp>
    </p:spTree>
    <p:extLst>
      <p:ext uri="{BB962C8B-B14F-4D97-AF65-F5344CB8AC3E}">
        <p14:creationId xmlns:p14="http://schemas.microsoft.com/office/powerpoint/2010/main" val="4056330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ACF09-C297-3CBD-9FAB-9710DEC5732A}"/>
              </a:ext>
            </a:extLst>
          </p:cNvPr>
          <p:cNvSpPr>
            <a:spLocks noGrp="1"/>
          </p:cNvSpPr>
          <p:nvPr>
            <p:ph type="title"/>
          </p:nvPr>
        </p:nvSpPr>
        <p:spPr>
          <a:xfrm>
            <a:off x="761803" y="350196"/>
            <a:ext cx="4646904" cy="1624520"/>
          </a:xfrm>
        </p:spPr>
        <p:txBody>
          <a:bodyPr anchor="ctr">
            <a:normAutofit/>
          </a:bodyPr>
          <a:lstStyle/>
          <a:p>
            <a:r>
              <a:rPr lang="en-AU" sz="4000"/>
              <a:t>Publishing your webmap</a:t>
            </a:r>
          </a:p>
        </p:txBody>
      </p:sp>
      <p:sp>
        <p:nvSpPr>
          <p:cNvPr id="3" name="Content Placeholder 2">
            <a:extLst>
              <a:ext uri="{FF2B5EF4-FFF2-40B4-BE49-F238E27FC236}">
                <a16:creationId xmlns:a16="http://schemas.microsoft.com/office/drawing/2014/main" id="{D16375D6-CE50-C2B5-EB5A-055C91E8F4FB}"/>
              </a:ext>
            </a:extLst>
          </p:cNvPr>
          <p:cNvSpPr>
            <a:spLocks noGrp="1"/>
          </p:cNvSpPr>
          <p:nvPr>
            <p:ph idx="1"/>
          </p:nvPr>
        </p:nvSpPr>
        <p:spPr>
          <a:xfrm>
            <a:off x="761802" y="2743200"/>
            <a:ext cx="4646905" cy="3613149"/>
          </a:xfrm>
        </p:spPr>
        <p:txBody>
          <a:bodyPr anchor="ctr">
            <a:normAutofit/>
          </a:bodyPr>
          <a:lstStyle/>
          <a:p>
            <a:r>
              <a:rPr lang="en-AU" sz="2000" dirty="0"/>
              <a:t>This is done using GitHub where you need to make an account using your personal email.</a:t>
            </a:r>
          </a:p>
          <a:p>
            <a:r>
              <a:rPr lang="en-AU" sz="2000" dirty="0"/>
              <a:t>Instructions are present on the assignment page.</a:t>
            </a:r>
            <a:endParaRPr lang="en-AU" sz="2000" b="1" dirty="0"/>
          </a:p>
          <a:p>
            <a:r>
              <a:rPr lang="en-AU" sz="2000" dirty="0"/>
              <a:t>WARNING: GitHub can be finicky so publish earlier than later.</a:t>
            </a:r>
          </a:p>
        </p:txBody>
      </p:sp>
      <p:pic>
        <p:nvPicPr>
          <p:cNvPr id="5" name="Picture 4" descr="Person holding mouse">
            <a:extLst>
              <a:ext uri="{FF2B5EF4-FFF2-40B4-BE49-F238E27FC236}">
                <a16:creationId xmlns:a16="http://schemas.microsoft.com/office/drawing/2014/main" id="{E0BA883B-E4D9-99FF-40FB-180E97E31ADF}"/>
              </a:ext>
            </a:extLst>
          </p:cNvPr>
          <p:cNvPicPr>
            <a:picLocks noChangeAspect="1"/>
          </p:cNvPicPr>
          <p:nvPr/>
        </p:nvPicPr>
        <p:blipFill rotWithShape="1">
          <a:blip r:embed="rId2"/>
          <a:srcRect l="21995" r="18605" b="-2"/>
          <a:stretch/>
        </p:blipFill>
        <p:spPr>
          <a:xfrm>
            <a:off x="6096000" y="1"/>
            <a:ext cx="6102825" cy="6858000"/>
          </a:xfrm>
          <a:prstGeom prst="rect">
            <a:avLst/>
          </a:prstGeom>
        </p:spPr>
      </p:pic>
    </p:spTree>
    <p:extLst>
      <p:ext uri="{BB962C8B-B14F-4D97-AF65-F5344CB8AC3E}">
        <p14:creationId xmlns:p14="http://schemas.microsoft.com/office/powerpoint/2010/main" val="427360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55FE3-C9F3-D500-B7C6-3252F2D8C79F}"/>
              </a:ext>
            </a:extLst>
          </p:cNvPr>
          <p:cNvSpPr>
            <a:spLocks noGrp="1"/>
          </p:cNvSpPr>
          <p:nvPr>
            <p:ph type="title"/>
          </p:nvPr>
        </p:nvSpPr>
        <p:spPr>
          <a:xfrm>
            <a:off x="6185314" y="365125"/>
            <a:ext cx="4840010" cy="1807305"/>
          </a:xfrm>
        </p:spPr>
        <p:txBody>
          <a:bodyPr>
            <a:normAutofit/>
          </a:bodyPr>
          <a:lstStyle/>
          <a:p>
            <a:r>
              <a:rPr lang="en-AU" dirty="0"/>
              <a:t>Well done for today!</a:t>
            </a:r>
          </a:p>
        </p:txBody>
      </p:sp>
      <p:pic>
        <p:nvPicPr>
          <p:cNvPr id="5" name="Picture 4" descr="A crystal cup of tea placed in a wooden table">
            <a:extLst>
              <a:ext uri="{FF2B5EF4-FFF2-40B4-BE49-F238E27FC236}">
                <a16:creationId xmlns:a16="http://schemas.microsoft.com/office/drawing/2014/main" id="{13EBB65A-2ADD-87A3-8CDD-539BCD4236C3}"/>
              </a:ext>
            </a:extLst>
          </p:cNvPr>
          <p:cNvPicPr>
            <a:picLocks noChangeAspect="1"/>
          </p:cNvPicPr>
          <p:nvPr/>
        </p:nvPicPr>
        <p:blipFill rotWithShape="1">
          <a:blip r:embed="rId2"/>
          <a:srcRect l="36741" r="394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43BA43D-48A2-4197-5C7F-604A8779706D}"/>
              </a:ext>
            </a:extLst>
          </p:cNvPr>
          <p:cNvSpPr>
            <a:spLocks noGrp="1"/>
          </p:cNvSpPr>
          <p:nvPr>
            <p:ph idx="1"/>
          </p:nvPr>
        </p:nvSpPr>
        <p:spPr>
          <a:xfrm>
            <a:off x="5944327" y="1661276"/>
            <a:ext cx="6244625" cy="4515687"/>
          </a:xfrm>
        </p:spPr>
        <p:txBody>
          <a:bodyPr>
            <a:normAutofit/>
          </a:bodyPr>
          <a:lstStyle/>
          <a:p>
            <a:r>
              <a:rPr lang="en-AU" sz="2000" dirty="0"/>
              <a:t>Have a nice break or a cup of tea!</a:t>
            </a:r>
          </a:p>
          <a:p>
            <a:endParaRPr lang="en-AU" sz="2000" dirty="0"/>
          </a:p>
          <a:p>
            <a:r>
              <a:rPr lang="en-AU" sz="2000" dirty="0"/>
              <a:t>Message Nicholas Lee or any of the teaching team for further information or assistance with the </a:t>
            </a:r>
            <a:r>
              <a:rPr lang="en-AU" sz="2000" dirty="0" err="1"/>
              <a:t>Geoportfolio</a:t>
            </a:r>
            <a:endParaRPr lang="en-AU" sz="2000" dirty="0"/>
          </a:p>
        </p:txBody>
      </p:sp>
      <p:pic>
        <p:nvPicPr>
          <p:cNvPr id="6" name="Picture 5">
            <a:extLst>
              <a:ext uri="{FF2B5EF4-FFF2-40B4-BE49-F238E27FC236}">
                <a16:creationId xmlns:a16="http://schemas.microsoft.com/office/drawing/2014/main" id="{0F0C1C46-5D6E-024D-3D13-2E271F52FAA3}"/>
              </a:ext>
            </a:extLst>
          </p:cNvPr>
          <p:cNvPicPr>
            <a:picLocks noChangeAspect="1"/>
          </p:cNvPicPr>
          <p:nvPr/>
        </p:nvPicPr>
        <p:blipFill>
          <a:blip r:embed="rId3"/>
          <a:stretch>
            <a:fillRect/>
          </a:stretch>
        </p:blipFill>
        <p:spPr>
          <a:xfrm>
            <a:off x="6310034" y="3124381"/>
            <a:ext cx="4777650" cy="3583238"/>
          </a:xfrm>
          <a:prstGeom prst="rect">
            <a:avLst/>
          </a:prstGeom>
        </p:spPr>
      </p:pic>
    </p:spTree>
    <p:extLst>
      <p:ext uri="{BB962C8B-B14F-4D97-AF65-F5344CB8AC3E}">
        <p14:creationId xmlns:p14="http://schemas.microsoft.com/office/powerpoint/2010/main" val="484680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CBAD-8314-DFB1-F279-0AEB3F1C6F31}"/>
              </a:ext>
            </a:extLst>
          </p:cNvPr>
          <p:cNvSpPr>
            <a:spLocks noGrp="1"/>
          </p:cNvSpPr>
          <p:nvPr>
            <p:ph type="ctrTitle"/>
          </p:nvPr>
        </p:nvSpPr>
        <p:spPr/>
        <p:txBody>
          <a:bodyPr/>
          <a:lstStyle/>
          <a:p>
            <a:r>
              <a:rPr lang="en-AU" dirty="0"/>
              <a:t>Technical details</a:t>
            </a:r>
          </a:p>
        </p:txBody>
      </p:sp>
      <p:sp>
        <p:nvSpPr>
          <p:cNvPr id="3" name="Subtitle 2">
            <a:extLst>
              <a:ext uri="{FF2B5EF4-FFF2-40B4-BE49-F238E27FC236}">
                <a16:creationId xmlns:a16="http://schemas.microsoft.com/office/drawing/2014/main" id="{57843487-CC17-442F-7D8C-C06FADBFD28F}"/>
              </a:ext>
            </a:extLst>
          </p:cNvPr>
          <p:cNvSpPr>
            <a:spLocks noGrp="1"/>
          </p:cNvSpPr>
          <p:nvPr>
            <p:ph type="subTitle" idx="1"/>
          </p:nvPr>
        </p:nvSpPr>
        <p:spPr/>
        <p:txBody>
          <a:bodyPr/>
          <a:lstStyle/>
          <a:p>
            <a:r>
              <a:rPr lang="en-AU" dirty="0"/>
              <a:t>Further information on the technical aspects of the code and template</a:t>
            </a:r>
          </a:p>
        </p:txBody>
      </p:sp>
    </p:spTree>
    <p:extLst>
      <p:ext uri="{BB962C8B-B14F-4D97-AF65-F5344CB8AC3E}">
        <p14:creationId xmlns:p14="http://schemas.microsoft.com/office/powerpoint/2010/main" val="13165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51077-5800-EFA8-A42A-38B92682417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dirty="0"/>
              <a:t>Designing the webpage is like making a sandwich</a:t>
            </a:r>
          </a:p>
        </p:txBody>
      </p:sp>
      <p:sp>
        <p:nvSpPr>
          <p:cNvPr id="205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op 10 Cursed Sandwiches | Sandwich Wiki | Fandom">
            <a:extLst>
              <a:ext uri="{FF2B5EF4-FFF2-40B4-BE49-F238E27FC236}">
                <a16:creationId xmlns:a16="http://schemas.microsoft.com/office/drawing/2014/main" id="{7CE34304-9028-4DDA-60D1-AD71949682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09" r="-1" b="1421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E627228-CB1E-2DA8-C94E-55853FF5F9D0}"/>
              </a:ext>
            </a:extLst>
          </p:cNvPr>
          <p:cNvSpPr txBox="1">
            <a:spLocks/>
          </p:cNvSpPr>
          <p:nvPr/>
        </p:nvSpPr>
        <p:spPr>
          <a:xfrm>
            <a:off x="888813" y="4864608"/>
            <a:ext cx="3734014" cy="1480714"/>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dirty="0"/>
              <a:t>Sometimes the shop does it well, other times you can do it better!</a:t>
            </a:r>
          </a:p>
        </p:txBody>
      </p:sp>
    </p:spTree>
    <p:extLst>
      <p:ext uri="{BB962C8B-B14F-4D97-AF65-F5344CB8AC3E}">
        <p14:creationId xmlns:p14="http://schemas.microsoft.com/office/powerpoint/2010/main" val="1759465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73A84-8240-5A66-3FF7-4F9358D3E9A6}"/>
              </a:ext>
            </a:extLst>
          </p:cNvPr>
          <p:cNvSpPr>
            <a:spLocks noGrp="1"/>
          </p:cNvSpPr>
          <p:nvPr>
            <p:ph type="title"/>
          </p:nvPr>
        </p:nvSpPr>
        <p:spPr>
          <a:xfrm>
            <a:off x="761800" y="762001"/>
            <a:ext cx="5334197" cy="1708242"/>
          </a:xfrm>
        </p:spPr>
        <p:txBody>
          <a:bodyPr anchor="ctr">
            <a:normAutofit/>
          </a:bodyPr>
          <a:lstStyle/>
          <a:p>
            <a:r>
              <a:rPr lang="en-AU" sz="4000"/>
              <a:t>Getting started</a:t>
            </a:r>
            <a:endParaRPr lang="en-US" sz="4000"/>
          </a:p>
        </p:txBody>
      </p:sp>
      <p:sp>
        <p:nvSpPr>
          <p:cNvPr id="3" name="Content Placeholder 2">
            <a:extLst>
              <a:ext uri="{FF2B5EF4-FFF2-40B4-BE49-F238E27FC236}">
                <a16:creationId xmlns:a16="http://schemas.microsoft.com/office/drawing/2014/main" id="{77EC3301-6936-0F6D-7B10-1F54B4F9A0A7}"/>
              </a:ext>
            </a:extLst>
          </p:cNvPr>
          <p:cNvSpPr>
            <a:spLocks noGrp="1"/>
          </p:cNvSpPr>
          <p:nvPr>
            <p:ph idx="1"/>
          </p:nvPr>
        </p:nvSpPr>
        <p:spPr>
          <a:xfrm>
            <a:off x="761800" y="1876426"/>
            <a:ext cx="5334197" cy="4363654"/>
          </a:xfrm>
        </p:spPr>
        <p:txBody>
          <a:bodyPr anchor="ctr">
            <a:normAutofit/>
          </a:bodyPr>
          <a:lstStyle/>
          <a:p>
            <a:r>
              <a:rPr lang="en-AU" sz="2000" dirty="0">
                <a:sym typeface="Wingdings" panose="05000000000000000000" pitchFamily="2" charset="2"/>
              </a:rPr>
              <a:t>Unzip the “</a:t>
            </a:r>
            <a:r>
              <a:rPr lang="en-AU" sz="2000" dirty="0" err="1">
                <a:sym typeface="Wingdings" panose="05000000000000000000" pitchFamily="2" charset="2"/>
              </a:rPr>
              <a:t>Geoportfolio</a:t>
            </a:r>
            <a:r>
              <a:rPr lang="en-AU" sz="2000" dirty="0">
                <a:sym typeface="Wingdings" panose="05000000000000000000" pitchFamily="2" charset="2"/>
              </a:rPr>
              <a:t> template” </a:t>
            </a:r>
            <a:r>
              <a:rPr lang="en-AU" sz="2000" dirty="0" err="1">
                <a:sym typeface="Wingdings" panose="05000000000000000000" pitchFamily="2" charset="2"/>
              </a:rPr>
              <a:t>zipfile</a:t>
            </a:r>
            <a:r>
              <a:rPr lang="en-AU" sz="2000" dirty="0">
                <a:sym typeface="Wingdings" panose="05000000000000000000" pitchFamily="2" charset="2"/>
              </a:rPr>
              <a:t> from Canvas.</a:t>
            </a:r>
          </a:p>
          <a:p>
            <a:r>
              <a:rPr lang="en-AU" sz="2000" dirty="0">
                <a:sym typeface="Wingdings" panose="05000000000000000000" pitchFamily="2" charset="2"/>
              </a:rPr>
              <a:t>Right-click the index.html file, go to “Open with” and choose “Visual Studio Code”.</a:t>
            </a:r>
          </a:p>
          <a:p>
            <a:r>
              <a:rPr lang="en-AU" sz="2000" dirty="0">
                <a:sym typeface="Wingdings" panose="05000000000000000000" pitchFamily="2" charset="2"/>
              </a:rPr>
              <a:t>Alternatively, open Visual Studio Code and go to </a:t>
            </a:r>
            <a:r>
              <a:rPr lang="en-AU" sz="2000" dirty="0" err="1">
                <a:sym typeface="Wingdings" panose="05000000000000000000" pitchFamily="2" charset="2"/>
              </a:rPr>
              <a:t>FileOpen</a:t>
            </a:r>
            <a:r>
              <a:rPr lang="en-AU" sz="2000" dirty="0">
                <a:sym typeface="Wingdings" panose="05000000000000000000" pitchFamily="2" charset="2"/>
              </a:rPr>
              <a:t> </a:t>
            </a:r>
            <a:r>
              <a:rPr lang="en-AU" sz="2000" dirty="0" err="1">
                <a:sym typeface="Wingdings" panose="05000000000000000000" pitchFamily="2" charset="2"/>
              </a:rPr>
              <a:t>fileClick</a:t>
            </a:r>
            <a:r>
              <a:rPr lang="en-AU" sz="2000" dirty="0">
                <a:sym typeface="Wingdings" panose="05000000000000000000" pitchFamily="2" charset="2"/>
              </a:rPr>
              <a:t> on index.html from the </a:t>
            </a:r>
            <a:r>
              <a:rPr lang="en-AU" sz="2000" dirty="0" err="1">
                <a:sym typeface="Wingdings" panose="05000000000000000000" pitchFamily="2" charset="2"/>
              </a:rPr>
              <a:t>Geoportfolio</a:t>
            </a:r>
            <a:r>
              <a:rPr lang="en-AU" sz="2000" dirty="0">
                <a:sym typeface="Wingdings" panose="05000000000000000000" pitchFamily="2" charset="2"/>
              </a:rPr>
              <a:t> template folder.</a:t>
            </a:r>
            <a:endParaRPr lang="en-US" sz="2000" dirty="0"/>
          </a:p>
        </p:txBody>
      </p:sp>
      <p:pic>
        <p:nvPicPr>
          <p:cNvPr id="5" name="Picture 4" descr="Computer script on a screen">
            <a:extLst>
              <a:ext uri="{FF2B5EF4-FFF2-40B4-BE49-F238E27FC236}">
                <a16:creationId xmlns:a16="http://schemas.microsoft.com/office/drawing/2014/main" id="{7428CA31-F1E4-5361-AA28-2BD6DAEE59D5}"/>
              </a:ext>
            </a:extLst>
          </p:cNvPr>
          <p:cNvPicPr>
            <a:picLocks noChangeAspect="1"/>
          </p:cNvPicPr>
          <p:nvPr/>
        </p:nvPicPr>
        <p:blipFill rotWithShape="1">
          <a:blip r:embed="rId2"/>
          <a:srcRect l="4195" r="4396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76625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F1FAD-67C9-9CED-D353-E6CFEE84FB3A}"/>
              </a:ext>
            </a:extLst>
          </p:cNvPr>
          <p:cNvSpPr>
            <a:spLocks noGrp="1"/>
          </p:cNvSpPr>
          <p:nvPr>
            <p:ph type="title"/>
          </p:nvPr>
        </p:nvSpPr>
        <p:spPr>
          <a:xfrm>
            <a:off x="838200" y="365125"/>
            <a:ext cx="10515600" cy="1325563"/>
          </a:xfrm>
        </p:spPr>
        <p:txBody>
          <a:bodyPr>
            <a:normAutofit/>
          </a:bodyPr>
          <a:lstStyle/>
          <a:p>
            <a:r>
              <a:rPr lang="en-AU" sz="5400"/>
              <a:t>Parts of the HTML sandwich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0C410E-8320-40CB-2338-BDCB0387F397}"/>
              </a:ext>
            </a:extLst>
          </p:cNvPr>
          <p:cNvSpPr>
            <a:spLocks noGrp="1"/>
          </p:cNvSpPr>
          <p:nvPr>
            <p:ph idx="1"/>
          </p:nvPr>
        </p:nvSpPr>
        <p:spPr>
          <a:xfrm>
            <a:off x="838200" y="1929384"/>
            <a:ext cx="10515600" cy="4251960"/>
          </a:xfrm>
        </p:spPr>
        <p:txBody>
          <a:bodyPr>
            <a:normAutofit lnSpcReduction="10000"/>
          </a:bodyPr>
          <a:lstStyle/>
          <a:p>
            <a:r>
              <a:rPr lang="en-AU" sz="2200" dirty="0"/>
              <a:t>&lt;html&gt;&lt;/html&gt; - The “bread” of your sandwich: Everything has to be between the &lt;html&gt; and &lt;/html&gt; tags. Without it, all the fillings will spread out.</a:t>
            </a:r>
          </a:p>
          <a:p>
            <a:r>
              <a:rPr lang="en-AU" sz="2200" dirty="0"/>
              <a:t>&lt;head&gt;&lt;/head&gt; - The spread: All Metadata to go in here. Like butter/margarine spreads, you can modify it if you wish but can go without as the details that is not auto-generated is minor.</a:t>
            </a:r>
          </a:p>
          <a:p>
            <a:r>
              <a:rPr lang="en-AU" sz="2200" dirty="0"/>
              <a:t>&lt;style&gt;&lt;/style&gt; - The secondary filling/salad: Any CSS/styling you want to apply to the items of the visuals is done here. Like salad, you can do this in a separate file just like how you can eat the salad on the side.</a:t>
            </a:r>
          </a:p>
          <a:p>
            <a:r>
              <a:rPr lang="en-AU" sz="2200" dirty="0"/>
              <a:t>&lt;body&gt;&lt;/body&gt; - The primary filling: Everything that you want to be visually seen must be between these tags. Without the body, the sandwich will be two pieces of bread, some spread and condiments.</a:t>
            </a:r>
          </a:p>
          <a:p>
            <a:r>
              <a:rPr lang="en-AU" sz="2200" dirty="0"/>
              <a:t>&lt;script&gt;&lt;/script&gt; - The condiments: The JavaScript programming to add animations or extra “flavour” to your page. Not needed but does add an extra kick to it.</a:t>
            </a:r>
          </a:p>
        </p:txBody>
      </p:sp>
    </p:spTree>
    <p:extLst>
      <p:ext uri="{BB962C8B-B14F-4D97-AF65-F5344CB8AC3E}">
        <p14:creationId xmlns:p14="http://schemas.microsoft.com/office/powerpoint/2010/main" val="3899765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No &lt;script&gt;/JS applied</a:t>
            </a:r>
          </a:p>
        </p:txBody>
      </p:sp>
      <p:sp>
        <p:nvSpPr>
          <p:cNvPr id="9" name="TextBox 8">
            <a:extLst>
              <a:ext uri="{FF2B5EF4-FFF2-40B4-BE49-F238E27FC236}">
                <a16:creationId xmlns:a16="http://schemas.microsoft.com/office/drawing/2014/main" id="{F33EFFE9-1F9A-8A2B-0F40-6AD6E237EC91}"/>
              </a:ext>
            </a:extLst>
          </p:cNvPr>
          <p:cNvSpPr txBox="1"/>
          <p:nvPr/>
        </p:nvSpPr>
        <p:spPr>
          <a:xfrm>
            <a:off x="451952" y="4342006"/>
            <a:ext cx="3527990" cy="1200329"/>
          </a:xfrm>
          <a:prstGeom prst="rect">
            <a:avLst/>
          </a:prstGeom>
          <a:noFill/>
        </p:spPr>
        <p:txBody>
          <a:bodyPr wrap="square" rtlCol="0">
            <a:spAutoFit/>
          </a:bodyPr>
          <a:lstStyle/>
          <a:p>
            <a:r>
              <a:rPr lang="en-AU" dirty="0"/>
              <a:t>Because the hamburger </a:t>
            </a:r>
            <a:r>
              <a:rPr lang="en-AU" b="0" i="0" dirty="0">
                <a:solidFill>
                  <a:srgbClr val="202124"/>
                </a:solidFill>
                <a:effectLst/>
              </a:rPr>
              <a:t>☰ icon needs JS to be used to open the navigation menu, there is no navigation menu by default!</a:t>
            </a:r>
            <a:endParaRPr lang="en-AU" dirty="0"/>
          </a:p>
        </p:txBody>
      </p:sp>
      <p:sp>
        <p:nvSpPr>
          <p:cNvPr id="10" name="TextBox 9">
            <a:extLst>
              <a:ext uri="{FF2B5EF4-FFF2-40B4-BE49-F238E27FC236}">
                <a16:creationId xmlns:a16="http://schemas.microsoft.com/office/drawing/2014/main" id="{D89B2E9F-D63D-5EF6-79DA-42A325645C77}"/>
              </a:ext>
            </a:extLst>
          </p:cNvPr>
          <p:cNvSpPr txBox="1"/>
          <p:nvPr/>
        </p:nvSpPr>
        <p:spPr>
          <a:xfrm>
            <a:off x="7413877" y="1264901"/>
            <a:ext cx="4187028" cy="923330"/>
          </a:xfrm>
          <a:prstGeom prst="rect">
            <a:avLst/>
          </a:prstGeom>
          <a:noFill/>
        </p:spPr>
        <p:txBody>
          <a:bodyPr wrap="square" rtlCol="0">
            <a:spAutoFit/>
          </a:bodyPr>
          <a:lstStyle/>
          <a:p>
            <a:r>
              <a:rPr lang="en-AU" dirty="0"/>
              <a:t>In this scenario, the buttons will not work as that is the only part of the page where JS has been applied.</a:t>
            </a:r>
          </a:p>
        </p:txBody>
      </p:sp>
      <p:pic>
        <p:nvPicPr>
          <p:cNvPr id="4" name="Picture 3">
            <a:extLst>
              <a:ext uri="{FF2B5EF4-FFF2-40B4-BE49-F238E27FC236}">
                <a16:creationId xmlns:a16="http://schemas.microsoft.com/office/drawing/2014/main" id="{D3441C29-D890-E1AE-20BB-61A279376FD9}"/>
              </a:ext>
            </a:extLst>
          </p:cNvPr>
          <p:cNvPicPr>
            <a:picLocks noChangeAspect="1"/>
          </p:cNvPicPr>
          <p:nvPr/>
        </p:nvPicPr>
        <p:blipFill>
          <a:blip r:embed="rId2"/>
          <a:stretch>
            <a:fillRect/>
          </a:stretch>
        </p:blipFill>
        <p:spPr>
          <a:xfrm>
            <a:off x="92098" y="829986"/>
            <a:ext cx="6223183" cy="2674704"/>
          </a:xfrm>
          <a:prstGeom prst="rect">
            <a:avLst/>
          </a:prstGeom>
        </p:spPr>
      </p:pic>
      <p:pic>
        <p:nvPicPr>
          <p:cNvPr id="7" name="Picture 6">
            <a:extLst>
              <a:ext uri="{FF2B5EF4-FFF2-40B4-BE49-F238E27FC236}">
                <a16:creationId xmlns:a16="http://schemas.microsoft.com/office/drawing/2014/main" id="{693E7741-6823-147C-5A40-1AFB0E5123C5}"/>
              </a:ext>
            </a:extLst>
          </p:cNvPr>
          <p:cNvPicPr>
            <a:picLocks noChangeAspect="1"/>
          </p:cNvPicPr>
          <p:nvPr/>
        </p:nvPicPr>
        <p:blipFill>
          <a:blip r:embed="rId3"/>
          <a:stretch>
            <a:fillRect/>
          </a:stretch>
        </p:blipFill>
        <p:spPr>
          <a:xfrm>
            <a:off x="4775931" y="3639589"/>
            <a:ext cx="7041099" cy="2955470"/>
          </a:xfrm>
          <a:prstGeom prst="rect">
            <a:avLst/>
          </a:prstGeom>
        </p:spPr>
      </p:pic>
      <p:sp>
        <p:nvSpPr>
          <p:cNvPr id="11" name="Rectangle 10">
            <a:extLst>
              <a:ext uri="{FF2B5EF4-FFF2-40B4-BE49-F238E27FC236}">
                <a16:creationId xmlns:a16="http://schemas.microsoft.com/office/drawing/2014/main" id="{0CD7883C-4686-002A-C78D-FC9719879BF4}"/>
              </a:ext>
            </a:extLst>
          </p:cNvPr>
          <p:cNvSpPr/>
          <p:nvPr/>
        </p:nvSpPr>
        <p:spPr>
          <a:xfrm>
            <a:off x="4775931" y="3639589"/>
            <a:ext cx="1591977" cy="29554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58AA94BD-9D27-3697-8F10-038C05E6998C}"/>
              </a:ext>
            </a:extLst>
          </p:cNvPr>
          <p:cNvCxnSpPr>
            <a:cxnSpLocks/>
          </p:cNvCxnSpPr>
          <p:nvPr/>
        </p:nvCxnSpPr>
        <p:spPr>
          <a:xfrm flipH="1">
            <a:off x="4775931" y="3639589"/>
            <a:ext cx="1539350" cy="295547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9536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No &lt;body&gt;/content applied</a:t>
            </a:r>
          </a:p>
        </p:txBody>
      </p:sp>
      <p:sp>
        <p:nvSpPr>
          <p:cNvPr id="10" name="TextBox 9">
            <a:extLst>
              <a:ext uri="{FF2B5EF4-FFF2-40B4-BE49-F238E27FC236}">
                <a16:creationId xmlns:a16="http://schemas.microsoft.com/office/drawing/2014/main" id="{D89B2E9F-D63D-5EF6-79DA-42A325645C77}"/>
              </a:ext>
            </a:extLst>
          </p:cNvPr>
          <p:cNvSpPr txBox="1"/>
          <p:nvPr/>
        </p:nvSpPr>
        <p:spPr>
          <a:xfrm>
            <a:off x="3846302" y="1071769"/>
            <a:ext cx="4387713" cy="369332"/>
          </a:xfrm>
          <a:prstGeom prst="rect">
            <a:avLst/>
          </a:prstGeom>
          <a:noFill/>
        </p:spPr>
        <p:txBody>
          <a:bodyPr wrap="square" rtlCol="0">
            <a:spAutoFit/>
          </a:bodyPr>
          <a:lstStyle/>
          <a:p>
            <a:r>
              <a:rPr lang="en-AU" dirty="0"/>
              <a:t>No &lt;body&gt; tag = No content on the page</a:t>
            </a:r>
          </a:p>
        </p:txBody>
      </p:sp>
      <p:pic>
        <p:nvPicPr>
          <p:cNvPr id="5" name="Picture 4" descr="A white background with black and white clouds&#10;&#10;Description automatically generated">
            <a:extLst>
              <a:ext uri="{FF2B5EF4-FFF2-40B4-BE49-F238E27FC236}">
                <a16:creationId xmlns:a16="http://schemas.microsoft.com/office/drawing/2014/main" id="{E169FCD9-BD54-3782-6B7E-5676BA6B3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191" y="1496116"/>
            <a:ext cx="7549618" cy="1377805"/>
          </a:xfrm>
          <a:prstGeom prst="rect">
            <a:avLst/>
          </a:prstGeom>
        </p:spPr>
      </p:pic>
      <p:pic>
        <p:nvPicPr>
          <p:cNvPr id="8" name="Picture 7" descr="A person in a suit and tie standing in a field of flowers&#10;&#10;Description automatically generated">
            <a:extLst>
              <a:ext uri="{FF2B5EF4-FFF2-40B4-BE49-F238E27FC236}">
                <a16:creationId xmlns:a16="http://schemas.microsoft.com/office/drawing/2014/main" id="{7FC4D240-3397-1F30-52BF-4B4CD9E21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073" y="3358668"/>
            <a:ext cx="5795854" cy="3278280"/>
          </a:xfrm>
          <a:prstGeom prst="rect">
            <a:avLst/>
          </a:prstGeom>
        </p:spPr>
      </p:pic>
    </p:spTree>
    <p:extLst>
      <p:ext uri="{BB962C8B-B14F-4D97-AF65-F5344CB8AC3E}">
        <p14:creationId xmlns:p14="http://schemas.microsoft.com/office/powerpoint/2010/main" val="433856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No &lt;head&gt;/CSS applied</a:t>
            </a:r>
          </a:p>
        </p:txBody>
      </p:sp>
      <p:pic>
        <p:nvPicPr>
          <p:cNvPr id="5" name="Picture 4">
            <a:extLst>
              <a:ext uri="{FF2B5EF4-FFF2-40B4-BE49-F238E27FC236}">
                <a16:creationId xmlns:a16="http://schemas.microsoft.com/office/drawing/2014/main" id="{6E429939-BB63-B573-575C-A2CC3A915296}"/>
              </a:ext>
            </a:extLst>
          </p:cNvPr>
          <p:cNvPicPr>
            <a:picLocks noChangeAspect="1"/>
          </p:cNvPicPr>
          <p:nvPr/>
        </p:nvPicPr>
        <p:blipFill>
          <a:blip r:embed="rId2"/>
          <a:stretch>
            <a:fillRect/>
          </a:stretch>
        </p:blipFill>
        <p:spPr>
          <a:xfrm>
            <a:off x="222200" y="1399800"/>
            <a:ext cx="7985295" cy="2180360"/>
          </a:xfrm>
          <a:prstGeom prst="rect">
            <a:avLst/>
          </a:prstGeom>
        </p:spPr>
      </p:pic>
      <p:pic>
        <p:nvPicPr>
          <p:cNvPr id="8" name="Picture 7">
            <a:extLst>
              <a:ext uri="{FF2B5EF4-FFF2-40B4-BE49-F238E27FC236}">
                <a16:creationId xmlns:a16="http://schemas.microsoft.com/office/drawing/2014/main" id="{CDCDA1D3-1E39-3CD5-AD87-8DF654E715D2}"/>
              </a:ext>
            </a:extLst>
          </p:cNvPr>
          <p:cNvPicPr>
            <a:picLocks noChangeAspect="1"/>
          </p:cNvPicPr>
          <p:nvPr/>
        </p:nvPicPr>
        <p:blipFill>
          <a:blip r:embed="rId3"/>
          <a:stretch>
            <a:fillRect/>
          </a:stretch>
        </p:blipFill>
        <p:spPr>
          <a:xfrm>
            <a:off x="4474277" y="3580160"/>
            <a:ext cx="7466437" cy="3166205"/>
          </a:xfrm>
          <a:prstGeom prst="rect">
            <a:avLst/>
          </a:prstGeom>
        </p:spPr>
      </p:pic>
      <p:sp>
        <p:nvSpPr>
          <p:cNvPr id="9" name="TextBox 8">
            <a:extLst>
              <a:ext uri="{FF2B5EF4-FFF2-40B4-BE49-F238E27FC236}">
                <a16:creationId xmlns:a16="http://schemas.microsoft.com/office/drawing/2014/main" id="{F33EFFE9-1F9A-8A2B-0F40-6AD6E237EC91}"/>
              </a:ext>
            </a:extLst>
          </p:cNvPr>
          <p:cNvSpPr txBox="1"/>
          <p:nvPr/>
        </p:nvSpPr>
        <p:spPr>
          <a:xfrm>
            <a:off x="537472" y="4690662"/>
            <a:ext cx="3148048" cy="1477328"/>
          </a:xfrm>
          <a:prstGeom prst="rect">
            <a:avLst/>
          </a:prstGeom>
          <a:noFill/>
        </p:spPr>
        <p:txBody>
          <a:bodyPr wrap="square" rtlCol="0">
            <a:spAutoFit/>
          </a:bodyPr>
          <a:lstStyle/>
          <a:p>
            <a:r>
              <a:rPr lang="en-AU" dirty="0"/>
              <a:t>You can technically apply CSS in the HTML body but it will make the code very cluttered and messy.</a:t>
            </a:r>
          </a:p>
          <a:p>
            <a:r>
              <a:rPr lang="en-AU" dirty="0"/>
              <a:t>That is why we use a CSS file!</a:t>
            </a:r>
          </a:p>
        </p:txBody>
      </p:sp>
      <p:sp>
        <p:nvSpPr>
          <p:cNvPr id="10" name="TextBox 9">
            <a:extLst>
              <a:ext uri="{FF2B5EF4-FFF2-40B4-BE49-F238E27FC236}">
                <a16:creationId xmlns:a16="http://schemas.microsoft.com/office/drawing/2014/main" id="{D89B2E9F-D63D-5EF6-79DA-42A325645C77}"/>
              </a:ext>
            </a:extLst>
          </p:cNvPr>
          <p:cNvSpPr txBox="1"/>
          <p:nvPr/>
        </p:nvSpPr>
        <p:spPr>
          <a:xfrm>
            <a:off x="8584425" y="1399800"/>
            <a:ext cx="3148048" cy="923330"/>
          </a:xfrm>
          <a:prstGeom prst="rect">
            <a:avLst/>
          </a:prstGeom>
          <a:noFill/>
        </p:spPr>
        <p:txBody>
          <a:bodyPr wrap="square" rtlCol="0">
            <a:spAutoFit/>
          </a:bodyPr>
          <a:lstStyle/>
          <a:p>
            <a:r>
              <a:rPr lang="en-AU" dirty="0"/>
              <a:t>Text defaults to Times New Roman and images are all over the place.</a:t>
            </a:r>
          </a:p>
        </p:txBody>
      </p:sp>
    </p:spTree>
    <p:extLst>
      <p:ext uri="{BB962C8B-B14F-4D97-AF65-F5344CB8AC3E}">
        <p14:creationId xmlns:p14="http://schemas.microsoft.com/office/powerpoint/2010/main" val="3081869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Full HTML and CSS applied</a:t>
            </a:r>
          </a:p>
        </p:txBody>
      </p:sp>
      <p:pic>
        <p:nvPicPr>
          <p:cNvPr id="4" name="Picture 3">
            <a:extLst>
              <a:ext uri="{FF2B5EF4-FFF2-40B4-BE49-F238E27FC236}">
                <a16:creationId xmlns:a16="http://schemas.microsoft.com/office/drawing/2014/main" id="{7BB99ADB-1A03-F70A-5BF1-E1D5A83164A2}"/>
              </a:ext>
            </a:extLst>
          </p:cNvPr>
          <p:cNvPicPr>
            <a:picLocks noChangeAspect="1"/>
          </p:cNvPicPr>
          <p:nvPr/>
        </p:nvPicPr>
        <p:blipFill>
          <a:blip r:embed="rId2"/>
          <a:stretch>
            <a:fillRect/>
          </a:stretch>
        </p:blipFill>
        <p:spPr>
          <a:xfrm>
            <a:off x="3746598" y="810544"/>
            <a:ext cx="5732450" cy="2501681"/>
          </a:xfrm>
          <a:prstGeom prst="rect">
            <a:avLst/>
          </a:prstGeom>
        </p:spPr>
      </p:pic>
      <p:pic>
        <p:nvPicPr>
          <p:cNvPr id="6" name="Picture 5">
            <a:extLst>
              <a:ext uri="{FF2B5EF4-FFF2-40B4-BE49-F238E27FC236}">
                <a16:creationId xmlns:a16="http://schemas.microsoft.com/office/drawing/2014/main" id="{5C97E23C-0096-09A9-44D7-AC3A635A44F0}"/>
              </a:ext>
            </a:extLst>
          </p:cNvPr>
          <p:cNvPicPr>
            <a:picLocks noChangeAspect="1"/>
          </p:cNvPicPr>
          <p:nvPr/>
        </p:nvPicPr>
        <p:blipFill>
          <a:blip r:embed="rId3"/>
          <a:stretch>
            <a:fillRect/>
          </a:stretch>
        </p:blipFill>
        <p:spPr>
          <a:xfrm>
            <a:off x="3497055" y="3219915"/>
            <a:ext cx="7140697" cy="3395137"/>
          </a:xfrm>
          <a:prstGeom prst="rect">
            <a:avLst/>
          </a:prstGeom>
        </p:spPr>
      </p:pic>
    </p:spTree>
    <p:extLst>
      <p:ext uri="{BB962C8B-B14F-4D97-AF65-F5344CB8AC3E}">
        <p14:creationId xmlns:p14="http://schemas.microsoft.com/office/powerpoint/2010/main" val="2278994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F1DD-D238-3F5C-55E2-2F9AA0011D47}"/>
              </a:ext>
            </a:extLst>
          </p:cNvPr>
          <p:cNvSpPr>
            <a:spLocks noGrp="1"/>
          </p:cNvSpPr>
          <p:nvPr>
            <p:ph type="title"/>
          </p:nvPr>
        </p:nvSpPr>
        <p:spPr/>
        <p:txBody>
          <a:bodyPr/>
          <a:lstStyle/>
          <a:p>
            <a:r>
              <a:rPr lang="en-AU" dirty="0"/>
              <a:t>CSS sample text</a:t>
            </a:r>
            <a:endParaRPr lang="en-US" dirty="0"/>
          </a:p>
        </p:txBody>
      </p:sp>
      <p:sp>
        <p:nvSpPr>
          <p:cNvPr id="3" name="Content Placeholder 2">
            <a:extLst>
              <a:ext uri="{FF2B5EF4-FFF2-40B4-BE49-F238E27FC236}">
                <a16:creationId xmlns:a16="http://schemas.microsoft.com/office/drawing/2014/main" id="{06A246D9-F9E1-3584-6D5B-F3EEFBE5EC55}"/>
              </a:ext>
            </a:extLst>
          </p:cNvPr>
          <p:cNvSpPr>
            <a:spLocks noGrp="1"/>
          </p:cNvSpPr>
          <p:nvPr>
            <p:ph idx="1"/>
          </p:nvPr>
        </p:nvSpPr>
        <p:spPr/>
        <p:txBody>
          <a:bodyPr>
            <a:normAutofit fontScale="92500" lnSpcReduction="10000"/>
          </a:bodyPr>
          <a:lstStyle/>
          <a:p>
            <a:pPr marL="0" indent="0">
              <a:buNone/>
            </a:pPr>
            <a:r>
              <a:rPr lang="en-US" dirty="0">
                <a:solidFill>
                  <a:srgbClr val="00B050"/>
                </a:solidFill>
              </a:rPr>
              <a:t>.self-portrait{</a:t>
            </a:r>
          </a:p>
          <a:p>
            <a:pPr marL="0" indent="0">
              <a:buNone/>
            </a:pPr>
            <a:r>
              <a:rPr lang="en-US" dirty="0">
                <a:solidFill>
                  <a:srgbClr val="00B050"/>
                </a:solidFill>
              </a:rPr>
              <a:t>	height: 500px;</a:t>
            </a:r>
            <a:r>
              <a:rPr lang="en-US" dirty="0"/>
              <a:t> - Creates a height of 500px</a:t>
            </a:r>
            <a:r>
              <a:rPr lang="en-US" dirty="0">
                <a:solidFill>
                  <a:srgbClr val="00B050"/>
                </a:solidFill>
              </a:rPr>
              <a:t>	</a:t>
            </a:r>
          </a:p>
          <a:p>
            <a:pPr marL="0" indent="0">
              <a:buNone/>
            </a:pPr>
            <a:r>
              <a:rPr lang="en-US" dirty="0">
                <a:solidFill>
                  <a:srgbClr val="00B050"/>
                </a:solidFill>
              </a:rPr>
              <a:t>	width: auto;  </a:t>
            </a:r>
            <a:r>
              <a:rPr lang="en-US" dirty="0"/>
              <a:t>- Width will be automatically applied based on the height. Image will still keep default proportions but is actual size is reliant on height.</a:t>
            </a:r>
          </a:p>
          <a:p>
            <a:pPr marL="0" indent="0">
              <a:buNone/>
            </a:pPr>
            <a:r>
              <a:rPr lang="en-US" dirty="0">
                <a:solidFill>
                  <a:srgbClr val="00B050"/>
                </a:solidFill>
              </a:rPr>
              <a:t>	margin-left: auto; </a:t>
            </a:r>
            <a:r>
              <a:rPr lang="en-US" dirty="0"/>
              <a:t>- Left side of margin will be automatically calculated</a:t>
            </a:r>
            <a:endParaRPr lang="en-US" dirty="0">
              <a:solidFill>
                <a:srgbClr val="00B050"/>
              </a:solidFill>
            </a:endParaRPr>
          </a:p>
          <a:p>
            <a:pPr marL="0" indent="0">
              <a:buNone/>
            </a:pPr>
            <a:r>
              <a:rPr lang="en-US" dirty="0">
                <a:solidFill>
                  <a:srgbClr val="00B050"/>
                </a:solidFill>
              </a:rPr>
              <a:t>	margin-right: auto; </a:t>
            </a:r>
            <a:r>
              <a:rPr lang="en-US" dirty="0"/>
              <a:t>- Right side of margin will be automatically calculated.</a:t>
            </a:r>
            <a:endParaRPr lang="en-US" dirty="0">
              <a:solidFill>
                <a:srgbClr val="00B050"/>
              </a:solidFill>
            </a:endParaRPr>
          </a:p>
          <a:p>
            <a:pPr marL="0" indent="0">
              <a:buNone/>
            </a:pPr>
            <a:r>
              <a:rPr lang="en-US" dirty="0">
                <a:solidFill>
                  <a:srgbClr val="00B050"/>
                </a:solidFill>
              </a:rPr>
              <a:t>	</a:t>
            </a:r>
            <a:r>
              <a:rPr lang="en-US" dirty="0" err="1">
                <a:solidFill>
                  <a:srgbClr val="00B050"/>
                </a:solidFill>
              </a:rPr>
              <a:t>display:block</a:t>
            </a:r>
            <a:r>
              <a:rPr lang="en-US" dirty="0">
                <a:solidFill>
                  <a:srgbClr val="00B050"/>
                </a:solidFill>
              </a:rPr>
              <a:t>; </a:t>
            </a:r>
            <a:r>
              <a:rPr lang="en-US" dirty="0"/>
              <a:t> - Displays the element/object like its own paragraph and will take up the entire width of the page placement wise.</a:t>
            </a:r>
            <a:endParaRPr lang="en-US" dirty="0">
              <a:solidFill>
                <a:srgbClr val="00B050"/>
              </a:solidFill>
            </a:endParaRPr>
          </a:p>
          <a:p>
            <a:pPr marL="0" indent="0">
              <a:buNone/>
            </a:pPr>
            <a:r>
              <a:rPr lang="en-US" dirty="0">
                <a:solidFill>
                  <a:srgbClr val="00B050"/>
                </a:solidFill>
              </a:rPr>
              <a:t>}</a:t>
            </a:r>
          </a:p>
          <a:p>
            <a:endParaRPr lang="en-US" dirty="0"/>
          </a:p>
        </p:txBody>
      </p:sp>
    </p:spTree>
    <p:extLst>
      <p:ext uri="{BB962C8B-B14F-4D97-AF65-F5344CB8AC3E}">
        <p14:creationId xmlns:p14="http://schemas.microsoft.com/office/powerpoint/2010/main" val="595632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2B2C-4D23-44EE-5225-8167E75B2E40}"/>
              </a:ext>
            </a:extLst>
          </p:cNvPr>
          <p:cNvSpPr>
            <a:spLocks noGrp="1"/>
          </p:cNvSpPr>
          <p:nvPr>
            <p:ph type="title"/>
          </p:nvPr>
        </p:nvSpPr>
        <p:spPr/>
        <p:txBody>
          <a:bodyPr/>
          <a:lstStyle/>
          <a:p>
            <a:r>
              <a:rPr lang="en-AU" dirty="0"/>
              <a:t>Useful CSS</a:t>
            </a:r>
          </a:p>
        </p:txBody>
      </p:sp>
      <p:sp>
        <p:nvSpPr>
          <p:cNvPr id="3" name="Content Placeholder 2">
            <a:extLst>
              <a:ext uri="{FF2B5EF4-FFF2-40B4-BE49-F238E27FC236}">
                <a16:creationId xmlns:a16="http://schemas.microsoft.com/office/drawing/2014/main" id="{772A9E3C-FE35-5A42-AD3B-666E712E68DB}"/>
              </a:ext>
            </a:extLst>
          </p:cNvPr>
          <p:cNvSpPr>
            <a:spLocks noGrp="1"/>
          </p:cNvSpPr>
          <p:nvPr>
            <p:ph idx="1"/>
          </p:nvPr>
        </p:nvSpPr>
        <p:spPr/>
        <p:txBody>
          <a:bodyPr>
            <a:normAutofit/>
          </a:bodyPr>
          <a:lstStyle/>
          <a:p>
            <a:pPr marL="0" indent="0">
              <a:buNone/>
            </a:pPr>
            <a:r>
              <a:rPr lang="en-AU" dirty="0"/>
              <a:t>Do NOT forget to end lines on CSS with a semi-colon (;) as seen in the sample code.</a:t>
            </a:r>
          </a:p>
          <a:p>
            <a:r>
              <a:rPr lang="en-AU" dirty="0">
                <a:solidFill>
                  <a:schemeClr val="accent6">
                    <a:lumMod val="75000"/>
                  </a:schemeClr>
                </a:solidFill>
              </a:rPr>
              <a:t>#id </a:t>
            </a:r>
            <a:r>
              <a:rPr lang="en-AU" dirty="0"/>
              <a:t>– ID for CSS but can only be applied to ONE object e.g. a div/box.</a:t>
            </a:r>
          </a:p>
          <a:p>
            <a:r>
              <a:rPr lang="en-AU" dirty="0">
                <a:solidFill>
                  <a:schemeClr val="accent6">
                    <a:lumMod val="75000"/>
                  </a:schemeClr>
                </a:solidFill>
              </a:rPr>
              <a:t>.class </a:t>
            </a:r>
            <a:r>
              <a:rPr lang="en-AU" dirty="0"/>
              <a:t>– Same as an ID but can be applied to MULTIPLE objects.</a:t>
            </a:r>
          </a:p>
          <a:p>
            <a:r>
              <a:rPr lang="en-AU" dirty="0">
                <a:solidFill>
                  <a:schemeClr val="accent6">
                    <a:lumMod val="75000"/>
                  </a:schemeClr>
                </a:solidFill>
              </a:rPr>
              <a:t>Z-index</a:t>
            </a:r>
            <a:r>
              <a:rPr lang="en-AU" dirty="0"/>
              <a:t>: Similar to the “Send backwards” and “Bring forward” with images on Word/PowerPoint. Positive numbers will bring objects forward/on top while negative numbers will bring objects lower e.g. z-index: -1;</a:t>
            </a:r>
          </a:p>
          <a:p>
            <a:endParaRPr lang="en-AU" dirty="0"/>
          </a:p>
          <a:p>
            <a:endParaRPr lang="en-AU" dirty="0"/>
          </a:p>
        </p:txBody>
      </p:sp>
    </p:spTree>
    <p:extLst>
      <p:ext uri="{BB962C8B-B14F-4D97-AF65-F5344CB8AC3E}">
        <p14:creationId xmlns:p14="http://schemas.microsoft.com/office/powerpoint/2010/main" val="29962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6E3DFA-0715-9124-8364-996783AF5603}"/>
              </a:ext>
            </a:extLst>
          </p:cNvPr>
          <p:cNvPicPr>
            <a:picLocks noChangeAspect="1"/>
          </p:cNvPicPr>
          <p:nvPr/>
        </p:nvPicPr>
        <p:blipFill>
          <a:blip r:embed="rId2"/>
          <a:stretch>
            <a:fillRect/>
          </a:stretch>
        </p:blipFill>
        <p:spPr>
          <a:xfrm>
            <a:off x="996303" y="386499"/>
            <a:ext cx="10199394" cy="6239294"/>
          </a:xfrm>
          <a:prstGeom prst="rect">
            <a:avLst/>
          </a:prstGeom>
        </p:spPr>
      </p:pic>
    </p:spTree>
    <p:extLst>
      <p:ext uri="{BB962C8B-B14F-4D97-AF65-F5344CB8AC3E}">
        <p14:creationId xmlns:p14="http://schemas.microsoft.com/office/powerpoint/2010/main" val="322750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F2F68-23F1-42AB-1204-AC94EA1195D9}"/>
              </a:ext>
            </a:extLst>
          </p:cNvPr>
          <p:cNvSpPr>
            <a:spLocks noGrp="1"/>
          </p:cNvSpPr>
          <p:nvPr>
            <p:ph type="title"/>
          </p:nvPr>
        </p:nvSpPr>
        <p:spPr>
          <a:xfrm>
            <a:off x="4572001" y="601744"/>
            <a:ext cx="6781800" cy="1338696"/>
          </a:xfrm>
        </p:spPr>
        <p:txBody>
          <a:bodyPr>
            <a:normAutofit/>
          </a:bodyPr>
          <a:lstStyle/>
          <a:p>
            <a:r>
              <a:rPr lang="en-AU"/>
              <a:t>Important contents of my template</a:t>
            </a:r>
            <a:endParaRPr lang="en-AU" dirty="0"/>
          </a:p>
        </p:txBody>
      </p:sp>
      <p:pic>
        <p:nvPicPr>
          <p:cNvPr id="28" name="Picture 27" descr="Computer script on a screen">
            <a:extLst>
              <a:ext uri="{FF2B5EF4-FFF2-40B4-BE49-F238E27FC236}">
                <a16:creationId xmlns:a16="http://schemas.microsoft.com/office/drawing/2014/main" id="{F4132FD3-1943-11FE-3D3E-C220BBDD6ED7}"/>
              </a:ext>
            </a:extLst>
          </p:cNvPr>
          <p:cNvPicPr>
            <a:picLocks noChangeAspect="1"/>
          </p:cNvPicPr>
          <p:nvPr/>
        </p:nvPicPr>
        <p:blipFill>
          <a:blip r:embed="rId2"/>
          <a:srcRect l="11841" r="51613"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D260EAC2-D95D-D5C0-681A-485C3C2F83B4}"/>
              </a:ext>
            </a:extLst>
          </p:cNvPr>
          <p:cNvSpPr>
            <a:spLocks noGrp="1"/>
          </p:cNvSpPr>
          <p:nvPr>
            <p:ph idx="1"/>
          </p:nvPr>
        </p:nvSpPr>
        <p:spPr>
          <a:xfrm>
            <a:off x="4572001" y="2201958"/>
            <a:ext cx="6781800" cy="4314252"/>
          </a:xfrm>
        </p:spPr>
        <p:txBody>
          <a:bodyPr anchor="t">
            <a:normAutofit/>
          </a:bodyPr>
          <a:lstStyle/>
          <a:p>
            <a:r>
              <a:rPr lang="en-AU" sz="2000" dirty="0"/>
              <a:t>index.html – Main file that contains all the content and text of the </a:t>
            </a:r>
            <a:r>
              <a:rPr lang="en-AU" sz="2000" dirty="0" err="1"/>
              <a:t>Geoportfolio</a:t>
            </a:r>
            <a:r>
              <a:rPr lang="en-AU" sz="2000" dirty="0"/>
              <a:t>.</a:t>
            </a:r>
          </a:p>
          <a:p>
            <a:r>
              <a:rPr lang="en-AU" sz="2000" dirty="0"/>
              <a:t>geoportfoliocss.css – CSS file of all the CSS used to style the </a:t>
            </a:r>
            <a:r>
              <a:rPr lang="en-AU" sz="2000" dirty="0" err="1"/>
              <a:t>Geoportfolio</a:t>
            </a:r>
            <a:r>
              <a:rPr lang="en-AU" sz="2000" dirty="0"/>
              <a:t> page.</a:t>
            </a:r>
          </a:p>
          <a:p>
            <a:r>
              <a:rPr lang="en-AU" sz="2000" dirty="0"/>
              <a:t>sandbox.html – Duplicate of index.html used for testing and playing around without risking damage to the index.html template. Can also be used for comparing text to see if something could work or if something doesn’t work.</a:t>
            </a:r>
          </a:p>
          <a:p>
            <a:r>
              <a:rPr lang="en-AU" sz="2000" dirty="0"/>
              <a:t>sandbox.css – Duplicate of geoportfoliocss.css. Same purpose as Sandbox.html as that is used for testing.</a:t>
            </a:r>
          </a:p>
          <a:p>
            <a:r>
              <a:rPr lang="en-AU" sz="2000" dirty="0">
                <a:hlinkClick r:id="rId3"/>
              </a:rPr>
              <a:t>https://text-compare.com/</a:t>
            </a:r>
            <a:r>
              <a:rPr lang="en-AU" sz="2000" dirty="0"/>
              <a:t> - Use this to compare between the two HTML files: The original index.html and your modified version</a:t>
            </a:r>
          </a:p>
          <a:p>
            <a:endParaRPr lang="en-AU" sz="2000" dirty="0"/>
          </a:p>
          <a:p>
            <a:endParaRPr lang="en-AU" sz="2000" dirty="0"/>
          </a:p>
        </p:txBody>
      </p:sp>
    </p:spTree>
    <p:extLst>
      <p:ext uri="{BB962C8B-B14F-4D97-AF65-F5344CB8AC3E}">
        <p14:creationId xmlns:p14="http://schemas.microsoft.com/office/powerpoint/2010/main" val="71041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16E8-63FD-412C-7EE1-24F49621519A}"/>
              </a:ext>
            </a:extLst>
          </p:cNvPr>
          <p:cNvSpPr>
            <a:spLocks noGrp="1"/>
          </p:cNvSpPr>
          <p:nvPr>
            <p:ph type="title"/>
          </p:nvPr>
        </p:nvSpPr>
        <p:spPr>
          <a:xfrm>
            <a:off x="838200" y="-228187"/>
            <a:ext cx="10515600" cy="1325563"/>
          </a:xfrm>
        </p:spPr>
        <p:txBody>
          <a:bodyPr>
            <a:normAutofit/>
          </a:bodyPr>
          <a:lstStyle/>
          <a:p>
            <a:r>
              <a:rPr lang="en-AU" sz="3600" dirty="0"/>
              <a:t>Hiding text – Click the arrow on the left of the code</a:t>
            </a:r>
          </a:p>
        </p:txBody>
      </p:sp>
      <p:pic>
        <p:nvPicPr>
          <p:cNvPr id="4" name="Picture 3">
            <a:extLst>
              <a:ext uri="{FF2B5EF4-FFF2-40B4-BE49-F238E27FC236}">
                <a16:creationId xmlns:a16="http://schemas.microsoft.com/office/drawing/2014/main" id="{25D4A853-DD1C-EEAC-1436-367DE6399D9F}"/>
              </a:ext>
            </a:extLst>
          </p:cNvPr>
          <p:cNvPicPr>
            <a:picLocks noChangeAspect="1"/>
          </p:cNvPicPr>
          <p:nvPr/>
        </p:nvPicPr>
        <p:blipFill>
          <a:blip r:embed="rId2"/>
          <a:stretch>
            <a:fillRect/>
          </a:stretch>
        </p:blipFill>
        <p:spPr>
          <a:xfrm>
            <a:off x="7848385" y="938939"/>
            <a:ext cx="4003916" cy="1901256"/>
          </a:xfrm>
          <a:prstGeom prst="rect">
            <a:avLst/>
          </a:prstGeom>
        </p:spPr>
      </p:pic>
      <p:pic>
        <p:nvPicPr>
          <p:cNvPr id="8" name="Picture 7">
            <a:extLst>
              <a:ext uri="{FF2B5EF4-FFF2-40B4-BE49-F238E27FC236}">
                <a16:creationId xmlns:a16="http://schemas.microsoft.com/office/drawing/2014/main" id="{3058D1FA-A4D3-CD8D-0D99-F8F62F88F593}"/>
              </a:ext>
            </a:extLst>
          </p:cNvPr>
          <p:cNvPicPr>
            <a:picLocks noChangeAspect="1"/>
          </p:cNvPicPr>
          <p:nvPr/>
        </p:nvPicPr>
        <p:blipFill rotWithShape="1">
          <a:blip r:embed="rId3"/>
          <a:srcRect r="37195"/>
          <a:stretch/>
        </p:blipFill>
        <p:spPr>
          <a:xfrm>
            <a:off x="48862" y="938939"/>
            <a:ext cx="7657227" cy="5706058"/>
          </a:xfrm>
          <a:prstGeom prst="rect">
            <a:avLst/>
          </a:prstGeom>
        </p:spPr>
      </p:pic>
      <p:pic>
        <p:nvPicPr>
          <p:cNvPr id="10" name="Picture 9">
            <a:extLst>
              <a:ext uri="{FF2B5EF4-FFF2-40B4-BE49-F238E27FC236}">
                <a16:creationId xmlns:a16="http://schemas.microsoft.com/office/drawing/2014/main" id="{1385E1C6-14A3-98BA-7EA1-C604248301BA}"/>
              </a:ext>
            </a:extLst>
          </p:cNvPr>
          <p:cNvPicPr>
            <a:picLocks noChangeAspect="1"/>
          </p:cNvPicPr>
          <p:nvPr/>
        </p:nvPicPr>
        <p:blipFill rotWithShape="1">
          <a:blip r:embed="rId4"/>
          <a:srcRect l="-115" r="70917"/>
          <a:stretch/>
        </p:blipFill>
        <p:spPr>
          <a:xfrm>
            <a:off x="7793922" y="2986793"/>
            <a:ext cx="3559878" cy="3546168"/>
          </a:xfrm>
          <a:prstGeom prst="rect">
            <a:avLst/>
          </a:prstGeom>
        </p:spPr>
      </p:pic>
    </p:spTree>
    <p:extLst>
      <p:ext uri="{BB962C8B-B14F-4D97-AF65-F5344CB8AC3E}">
        <p14:creationId xmlns:p14="http://schemas.microsoft.com/office/powerpoint/2010/main" val="2775546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E9D6-55B5-6565-36FD-6CD3742ACD35}"/>
              </a:ext>
            </a:extLst>
          </p:cNvPr>
          <p:cNvSpPr>
            <a:spLocks noGrp="1"/>
          </p:cNvSpPr>
          <p:nvPr>
            <p:ph type="title"/>
          </p:nvPr>
        </p:nvSpPr>
        <p:spPr/>
        <p:txBody>
          <a:bodyPr/>
          <a:lstStyle/>
          <a:p>
            <a:r>
              <a:rPr lang="en-AU" dirty="0"/>
              <a:t>What the code colours mean? (HTML)</a:t>
            </a:r>
          </a:p>
        </p:txBody>
      </p:sp>
      <p:sp>
        <p:nvSpPr>
          <p:cNvPr id="3" name="Content Placeholder 2">
            <a:extLst>
              <a:ext uri="{FF2B5EF4-FFF2-40B4-BE49-F238E27FC236}">
                <a16:creationId xmlns:a16="http://schemas.microsoft.com/office/drawing/2014/main" id="{8D070454-C09D-C508-46EC-4CDFE9607ACB}"/>
              </a:ext>
            </a:extLst>
          </p:cNvPr>
          <p:cNvSpPr>
            <a:spLocks noGrp="1"/>
          </p:cNvSpPr>
          <p:nvPr>
            <p:ph idx="1"/>
          </p:nvPr>
        </p:nvSpPr>
        <p:spPr/>
        <p:txBody>
          <a:bodyPr/>
          <a:lstStyle/>
          <a:p>
            <a:r>
              <a:rPr lang="en-AU" dirty="0">
                <a:solidFill>
                  <a:srgbClr val="6A9955"/>
                </a:solidFill>
                <a:latin typeface="Consolas" panose="020B0609020204030204" pitchFamily="49" charset="0"/>
              </a:rPr>
              <a:t>Green text – </a:t>
            </a:r>
            <a:r>
              <a:rPr lang="en-AU" dirty="0">
                <a:latin typeface="Calibri" panose="020F0502020204030204" pitchFamily="34" charset="0"/>
                <a:cs typeface="Calibri" panose="020F0502020204030204" pitchFamily="34" charset="0"/>
              </a:rPr>
              <a:t>Text that is a comment or note. It does not affect the code as they are notes for people viewing or using the code.</a:t>
            </a:r>
          </a:p>
          <a:p>
            <a:r>
              <a:rPr lang="en-AU" b="0" dirty="0">
                <a:solidFill>
                  <a:schemeClr val="bg1"/>
                </a:solidFill>
                <a:effectLst/>
                <a:highlight>
                  <a:srgbClr val="1F1F1F"/>
                </a:highlight>
                <a:latin typeface="Consolas" panose="020B0609020204030204" pitchFamily="49" charset="0"/>
              </a:rPr>
              <a:t>White Text</a:t>
            </a:r>
            <a:r>
              <a:rPr lang="en-AU" b="0" dirty="0">
                <a:solidFill>
                  <a:schemeClr val="bg1"/>
                </a:solidFill>
                <a:effectLst/>
                <a:latin typeface="Consolas" panose="020B0609020204030204" pitchFamily="49" charset="0"/>
              </a:rPr>
              <a:t> </a:t>
            </a:r>
            <a:r>
              <a:rPr lang="en-AU" b="0" dirty="0">
                <a:effectLst/>
                <a:latin typeface="Consolas" panose="020B0609020204030204" pitchFamily="49" charset="0"/>
              </a:rPr>
              <a:t>– </a:t>
            </a:r>
            <a:r>
              <a:rPr lang="en-AU" b="0" dirty="0">
                <a:effectLst/>
                <a:latin typeface="Calibri" panose="020F0502020204030204" pitchFamily="34" charset="0"/>
                <a:cs typeface="Calibri" panose="020F0502020204030204" pitchFamily="34" charset="0"/>
              </a:rPr>
              <a:t>Text that will be </a:t>
            </a:r>
            <a:r>
              <a:rPr lang="en-AU" dirty="0">
                <a:latin typeface="Calibri" panose="020F0502020204030204" pitchFamily="34" charset="0"/>
                <a:cs typeface="Calibri" panose="020F0502020204030204" pitchFamily="34" charset="0"/>
              </a:rPr>
              <a:t>displayed in the output.</a:t>
            </a:r>
            <a:endParaRPr lang="en-AU" b="0" dirty="0">
              <a:effectLst/>
              <a:latin typeface="Calibri" panose="020F0502020204030204" pitchFamily="34" charset="0"/>
              <a:cs typeface="Calibri" panose="020F0502020204030204" pitchFamily="34" charset="0"/>
            </a:endParaRPr>
          </a:p>
          <a:p>
            <a:r>
              <a:rPr lang="en-AU" dirty="0">
                <a:solidFill>
                  <a:srgbClr val="569CD6"/>
                </a:solidFill>
                <a:highlight>
                  <a:srgbClr val="1F1F1F"/>
                </a:highlight>
                <a:latin typeface="Consolas" panose="020B0609020204030204" pitchFamily="49" charset="0"/>
              </a:rPr>
              <a:t>Dark blue text </a:t>
            </a:r>
            <a:r>
              <a:rPr lang="en-AU" b="0" dirty="0">
                <a:effectLst/>
                <a:latin typeface="Consolas" panose="020B0609020204030204" pitchFamily="49" charset="0"/>
              </a:rPr>
              <a:t>– </a:t>
            </a:r>
            <a:r>
              <a:rPr lang="en-AU" b="0" dirty="0">
                <a:effectLst/>
                <a:latin typeface="Calibri" panose="020F0502020204030204" pitchFamily="34" charset="0"/>
                <a:cs typeface="Calibri" panose="020F0502020204030204" pitchFamily="34" charset="0"/>
              </a:rPr>
              <a:t>Represents an HTML element. Contains a start tag and end tag which is the same as the start tag except with a “/” in it e.g. &lt;html&gt; and /&lt;html&gt;</a:t>
            </a:r>
            <a:endParaRPr lang="en-AU" b="0" dirty="0">
              <a:solidFill>
                <a:srgbClr val="CCCCCC"/>
              </a:solidFill>
              <a:effectLst/>
              <a:highlight>
                <a:srgbClr val="1F1F1F"/>
              </a:highlight>
              <a:latin typeface="Consolas" panose="020B0609020204030204" pitchFamily="49" charset="0"/>
            </a:endParaRPr>
          </a:p>
          <a:p>
            <a:r>
              <a:rPr lang="en-AU" b="0" dirty="0">
                <a:solidFill>
                  <a:srgbClr val="CE9178"/>
                </a:solidFill>
                <a:effectLst/>
                <a:highlight>
                  <a:srgbClr val="1F1F1F"/>
                </a:highlight>
                <a:latin typeface="Consolas" panose="020B0609020204030204" pitchFamily="49" charset="0"/>
              </a:rPr>
              <a:t>Orange text </a:t>
            </a:r>
            <a:r>
              <a:rPr lang="en-AU" b="0" dirty="0">
                <a:effectLst/>
                <a:latin typeface="Consolas" panose="020B0609020204030204" pitchFamily="49" charset="0"/>
              </a:rPr>
              <a:t>– </a:t>
            </a:r>
            <a:r>
              <a:rPr lang="en-AU" b="0" dirty="0">
                <a:effectLst/>
                <a:latin typeface="Calibri" panose="020F0502020204030204" pitchFamily="34" charset="0"/>
                <a:cs typeface="Calibri" panose="020F0502020204030204" pitchFamily="34" charset="0"/>
              </a:rPr>
              <a:t>Usually at the end of an = sign where it is inputted by the user e.g. a class or id defined.</a:t>
            </a:r>
          </a:p>
          <a:p>
            <a:endParaRPr lang="en-AU" b="0" dirty="0">
              <a:solidFill>
                <a:srgbClr val="CCCCCC"/>
              </a:solidFill>
              <a:effectLst/>
              <a:highlight>
                <a:srgbClr val="1F1F1F"/>
              </a:highlight>
              <a:latin typeface="Consolas" panose="020B0609020204030204" pitchFamily="49" charset="0"/>
            </a:endParaRPr>
          </a:p>
          <a:p>
            <a:endParaRPr lang="en-AU" dirty="0"/>
          </a:p>
        </p:txBody>
      </p:sp>
    </p:spTree>
    <p:extLst>
      <p:ext uri="{BB962C8B-B14F-4D97-AF65-F5344CB8AC3E}">
        <p14:creationId xmlns:p14="http://schemas.microsoft.com/office/powerpoint/2010/main" val="748900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85"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88" name="Freeform: Shape 8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8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8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9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9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9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9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0919C29-B1F8-2C87-BD9F-665B1CAA57D7}"/>
              </a:ext>
            </a:extLst>
          </p:cNvPr>
          <p:cNvSpPr>
            <a:spLocks noGrp="1"/>
          </p:cNvSpPr>
          <p:nvPr>
            <p:ph type="title"/>
          </p:nvPr>
        </p:nvSpPr>
        <p:spPr>
          <a:xfrm>
            <a:off x="786385" y="841248"/>
            <a:ext cx="5129600" cy="5340097"/>
          </a:xfrm>
        </p:spPr>
        <p:txBody>
          <a:bodyPr anchor="ctr">
            <a:normAutofit/>
          </a:bodyPr>
          <a:lstStyle/>
          <a:p>
            <a:r>
              <a:rPr lang="en-AU" sz="4800">
                <a:solidFill>
                  <a:schemeClr val="bg1"/>
                </a:solidFill>
              </a:rPr>
              <a:t>What you need to personalise in the Geoportfolio template</a:t>
            </a:r>
            <a:endParaRPr lang="en-AU" sz="4800" dirty="0">
              <a:solidFill>
                <a:schemeClr val="bg1"/>
              </a:solidFill>
            </a:endParaRPr>
          </a:p>
        </p:txBody>
      </p:sp>
      <p:graphicFrame>
        <p:nvGraphicFramePr>
          <p:cNvPr id="22" name="Content Placeholder 2">
            <a:extLst>
              <a:ext uri="{FF2B5EF4-FFF2-40B4-BE49-F238E27FC236}">
                <a16:creationId xmlns:a16="http://schemas.microsoft.com/office/drawing/2014/main" id="{EEC847AF-2F96-4321-DC8D-34382C9D393D}"/>
              </a:ext>
            </a:extLst>
          </p:cNvPr>
          <p:cNvGraphicFramePr>
            <a:graphicFrameLocks noGrp="1"/>
          </p:cNvGraphicFramePr>
          <p:nvPr>
            <p:ph idx="1"/>
            <p:extLst>
              <p:ext uri="{D42A27DB-BD31-4B8C-83A1-F6EECF244321}">
                <p14:modId xmlns:p14="http://schemas.microsoft.com/office/powerpoint/2010/main" val="1765276007"/>
              </p:ext>
            </p:extLst>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0156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25E8A-6F4B-B417-5F28-33DE44D6CCB8}"/>
              </a:ext>
            </a:extLst>
          </p:cNvPr>
          <p:cNvSpPr>
            <a:spLocks noGrp="1"/>
          </p:cNvSpPr>
          <p:nvPr>
            <p:ph type="title"/>
          </p:nvPr>
        </p:nvSpPr>
        <p:spPr/>
        <p:txBody>
          <a:bodyPr/>
          <a:lstStyle/>
          <a:p>
            <a:r>
              <a:rPr lang="en-AU"/>
              <a:t>Introduction and About</a:t>
            </a:r>
            <a:endParaRPr lang="en-AU" dirty="0"/>
          </a:p>
        </p:txBody>
      </p:sp>
      <p:sp>
        <p:nvSpPr>
          <p:cNvPr id="3" name="Content Placeholder 2">
            <a:extLst>
              <a:ext uri="{FF2B5EF4-FFF2-40B4-BE49-F238E27FC236}">
                <a16:creationId xmlns:a16="http://schemas.microsoft.com/office/drawing/2014/main" id="{67252F1A-5F7A-2C49-10CA-099AF18A0548}"/>
              </a:ext>
            </a:extLst>
          </p:cNvPr>
          <p:cNvSpPr>
            <a:spLocks noGrp="1"/>
          </p:cNvSpPr>
          <p:nvPr>
            <p:ph idx="1"/>
          </p:nvPr>
        </p:nvSpPr>
        <p:spPr/>
        <p:txBody>
          <a:bodyPr/>
          <a:lstStyle/>
          <a:p>
            <a:pPr marL="0" indent="0">
              <a:buNone/>
            </a:pPr>
            <a:r>
              <a:rPr lang="en-AU" b="1"/>
              <a:t>What needs to be changed:</a:t>
            </a:r>
          </a:p>
          <a:p>
            <a:r>
              <a:rPr lang="en-AU"/>
              <a:t>The profile picture to be one of yourself (#SELFPORTRAIT#)</a:t>
            </a:r>
          </a:p>
          <a:p>
            <a:r>
              <a:rPr lang="en-AU"/>
              <a:t>The text of the introduction to be modified about yourself (#INTROHEADING#)</a:t>
            </a:r>
          </a:p>
          <a:p>
            <a:r>
              <a:rPr lang="en-AU"/>
              <a:t>Change the LinkedIn link to go to your LinkedIn profile (#LINKEDIN#)</a:t>
            </a:r>
          </a:p>
          <a:p>
            <a:r>
              <a:rPr lang="en-AU"/>
              <a:t>Make sure that the name “Ditto Pikachu” is NOT present in your Geoportfolio. This Geoportfolio is about you, he is just providing the template he built.</a:t>
            </a:r>
          </a:p>
          <a:p>
            <a:endParaRPr lang="en-AU" dirty="0"/>
          </a:p>
        </p:txBody>
      </p:sp>
    </p:spTree>
    <p:extLst>
      <p:ext uri="{BB962C8B-B14F-4D97-AF65-F5344CB8AC3E}">
        <p14:creationId xmlns:p14="http://schemas.microsoft.com/office/powerpoint/2010/main" val="264262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6947</TotalTime>
  <Words>2633</Words>
  <Application>Microsoft Office PowerPoint</Application>
  <PresentationFormat>Widescreen</PresentationFormat>
  <Paragraphs>185</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-apple-system</vt:lpstr>
      <vt:lpstr>Arial</vt:lpstr>
      <vt:lpstr>Calibri</vt:lpstr>
      <vt:lpstr>Calibri Light</vt:lpstr>
      <vt:lpstr>Consolas</vt:lpstr>
      <vt:lpstr>Wingdings</vt:lpstr>
      <vt:lpstr>Office Theme</vt:lpstr>
      <vt:lpstr>Geoportfolio presentation</vt:lpstr>
      <vt:lpstr>What you need</vt:lpstr>
      <vt:lpstr>Getting started</vt:lpstr>
      <vt:lpstr>PowerPoint Presentation</vt:lpstr>
      <vt:lpstr>Important contents of my template</vt:lpstr>
      <vt:lpstr>Hiding text – Click the arrow on the left of the code</vt:lpstr>
      <vt:lpstr>What the code colours mean? (HTML)</vt:lpstr>
      <vt:lpstr>What you need to personalise in the Geoportfolio template</vt:lpstr>
      <vt:lpstr>Introduction and About</vt:lpstr>
      <vt:lpstr>Academic Portfolio</vt:lpstr>
      <vt:lpstr>Image size editing</vt:lpstr>
      <vt:lpstr>Industry Experience</vt:lpstr>
      <vt:lpstr>Skills and Proficiencies, Credits and Attributions, Contact and Compilation Information</vt:lpstr>
      <vt:lpstr>Ctrl + F shortcuts for navigating my HTML template</vt:lpstr>
      <vt:lpstr>How to comment</vt:lpstr>
      <vt:lpstr>Useful HTML notes</vt:lpstr>
      <vt:lpstr>CSS – Cascade Styling Sheet</vt:lpstr>
      <vt:lpstr>Ctrl + F shortcuts for navigating my CSS template</vt:lpstr>
      <vt:lpstr>Tips from personal experience</vt:lpstr>
      <vt:lpstr>Tips from personal experience</vt:lpstr>
      <vt:lpstr>Inspect element is a useful tool for web design!</vt:lpstr>
      <vt:lpstr>Important information</vt:lpstr>
      <vt:lpstr>Rule of thumb: Widgets and effects are nice but only use them when necessary!</vt:lpstr>
      <vt:lpstr>Good websites</vt:lpstr>
      <vt:lpstr>Sample Geoportfolios from previous students to help guide you</vt:lpstr>
      <vt:lpstr>Publishing your webmap</vt:lpstr>
      <vt:lpstr>Well done for today!</vt:lpstr>
      <vt:lpstr>Technical details</vt:lpstr>
      <vt:lpstr>Designing the webpage is like making a sandwich</vt:lpstr>
      <vt:lpstr>Parts of the HTML sandwich</vt:lpstr>
      <vt:lpstr>No &lt;script&gt;/JS applied</vt:lpstr>
      <vt:lpstr>No &lt;body&gt;/content applied</vt:lpstr>
      <vt:lpstr>No &lt;head&gt;/CSS applied</vt:lpstr>
      <vt:lpstr>Full HTML and CSS applied</vt:lpstr>
      <vt:lpstr>CSS sample text</vt:lpstr>
      <vt:lpstr>Useful CSS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Geoportfolio presentation</dc:title>
  <dc:creator>Nicholas Lee</dc:creator>
  <cp:lastModifiedBy>Nicholas Lee</cp:lastModifiedBy>
  <cp:revision>144</cp:revision>
  <dcterms:created xsi:type="dcterms:W3CDTF">2023-09-09T02:36:27Z</dcterms:created>
  <dcterms:modified xsi:type="dcterms:W3CDTF">2024-07-24T00:53:05Z</dcterms:modified>
</cp:coreProperties>
</file>